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294"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9E28EC40-9D89-4F7B-B63F-7CF3E7EF05F6}" type="datetimeFigureOut">
              <a:rPr lang="es-MX" smtClean="0"/>
              <a:t>05/11/2013</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6A3F26FE-27B0-4E18-92DC-C71BC5D21A89}" type="slidenum">
              <a:rPr lang="es-MX" smtClean="0"/>
              <a:t>‹Nº›</a:t>
            </a:fld>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9E28EC40-9D89-4F7B-B63F-7CF3E7EF05F6}" type="datetimeFigureOut">
              <a:rPr lang="es-MX" smtClean="0"/>
              <a:t>05/11/2013</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6A3F26FE-27B0-4E18-92DC-C71BC5D21A89}" type="slidenum">
              <a:rPr lang="es-MX" smtClean="0"/>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9E28EC40-9D89-4F7B-B63F-7CF3E7EF05F6}" type="datetimeFigureOut">
              <a:rPr lang="es-MX" smtClean="0"/>
              <a:t>05/11/2013</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6A3F26FE-27B0-4E18-92DC-C71BC5D21A89}" type="slidenum">
              <a:rPr lang="es-MX" smtClean="0"/>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E28EC40-9D89-4F7B-B63F-7CF3E7EF05F6}" type="datetimeFigureOut">
              <a:rPr lang="es-MX" smtClean="0"/>
              <a:t>05/11/2013</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6A3F26FE-27B0-4E18-92DC-C71BC5D21A89}" type="slidenum">
              <a:rPr lang="es-MX" smtClean="0"/>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s-ES" smtClean="0"/>
              <a:t>Haga clic para modificar el estilo de título del patrón</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s-ES" smtClean="0"/>
              <a:t>Haga clic para modificar el estilo de texto del patrón</a:t>
            </a:r>
          </a:p>
        </p:txBody>
      </p:sp>
      <p:sp>
        <p:nvSpPr>
          <p:cNvPr id="4" name="Date Placeholder 3"/>
          <p:cNvSpPr>
            <a:spLocks noGrp="1"/>
          </p:cNvSpPr>
          <p:nvPr>
            <p:ph type="dt" sz="half" idx="10"/>
          </p:nvPr>
        </p:nvSpPr>
        <p:spPr/>
        <p:txBody>
          <a:bodyPr/>
          <a:lstStyle/>
          <a:p>
            <a:fld id="{9E28EC40-9D89-4F7B-B63F-7CF3E7EF05F6}" type="datetimeFigureOut">
              <a:rPr lang="es-MX" smtClean="0"/>
              <a:t>05/11/2013</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6A3F26FE-27B0-4E18-92DC-C71BC5D21A89}" type="slidenum">
              <a:rPr lang="es-MX" smtClean="0"/>
              <a:t>‹Nº›</a:t>
            </a:fld>
            <a:endParaRPr lang="es-MX"/>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9E28EC40-9D89-4F7B-B63F-7CF3E7EF05F6}" type="datetimeFigureOut">
              <a:rPr lang="es-MX" smtClean="0"/>
              <a:t>05/11/2013</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6A3F26FE-27B0-4E18-92DC-C71BC5D21A89}" type="slidenum">
              <a:rPr lang="es-MX" smtClean="0"/>
              <a:t>‹Nº›</a:t>
            </a:fld>
            <a:endParaRPr lang="es-MX"/>
          </a:p>
        </p:txBody>
      </p:sp>
      <p:sp>
        <p:nvSpPr>
          <p:cNvPr id="8" name="Title 7"/>
          <p:cNvSpPr>
            <a:spLocks noGrp="1"/>
          </p:cNvSpPr>
          <p:nvPr>
            <p:ph type="title"/>
          </p:nvPr>
        </p:nvSpPr>
        <p:spPr/>
        <p:txBody>
          <a:bodyPr/>
          <a:lstStyle/>
          <a:p>
            <a:r>
              <a:rPr lang="es-ES" smtClean="0"/>
              <a:t>Haga clic para modificar el estilo de título del patrón</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s-ES" smtClean="0"/>
              <a:t>Haga clic para modificar el estilo de texto del patrón</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s-ES" smtClean="0"/>
              <a:t>Haga clic para modificar el estilo de texto del patrón</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9E28EC40-9D89-4F7B-B63F-7CF3E7EF05F6}" type="datetimeFigureOut">
              <a:rPr lang="es-MX" smtClean="0"/>
              <a:t>05/11/2013</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6A3F26FE-27B0-4E18-92DC-C71BC5D21A89}" type="slidenum">
              <a:rPr lang="es-MX" smtClean="0"/>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Date Placeholder 2"/>
          <p:cNvSpPr>
            <a:spLocks noGrp="1"/>
          </p:cNvSpPr>
          <p:nvPr>
            <p:ph type="dt" sz="half" idx="10"/>
          </p:nvPr>
        </p:nvSpPr>
        <p:spPr/>
        <p:txBody>
          <a:bodyPr/>
          <a:lstStyle/>
          <a:p>
            <a:fld id="{9E28EC40-9D89-4F7B-B63F-7CF3E7EF05F6}" type="datetimeFigureOut">
              <a:rPr lang="es-MX" smtClean="0"/>
              <a:t>05/11/2013</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6A3F26FE-27B0-4E18-92DC-C71BC5D21A89}" type="slidenum">
              <a:rPr lang="es-MX" smtClean="0"/>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28EC40-9D89-4F7B-B63F-7CF3E7EF05F6}" type="datetimeFigureOut">
              <a:rPr lang="es-MX" smtClean="0"/>
              <a:t>05/11/2013</a:t>
            </a:fld>
            <a:endParaRPr lang="es-MX"/>
          </a:p>
        </p:txBody>
      </p:sp>
      <p:sp>
        <p:nvSpPr>
          <p:cNvPr id="3" name="Footer Placeholder 2"/>
          <p:cNvSpPr>
            <a:spLocks noGrp="1"/>
          </p:cNvSpPr>
          <p:nvPr>
            <p:ph type="ftr" sz="quarter" idx="11"/>
          </p:nvPr>
        </p:nvSpPr>
        <p:spPr/>
        <p:txBody>
          <a:bodyPr/>
          <a:lstStyle/>
          <a:p>
            <a:endParaRPr lang="es-MX"/>
          </a:p>
        </p:txBody>
      </p:sp>
      <p:sp>
        <p:nvSpPr>
          <p:cNvPr id="4" name="Slide Number Placeholder 3"/>
          <p:cNvSpPr>
            <a:spLocks noGrp="1"/>
          </p:cNvSpPr>
          <p:nvPr>
            <p:ph type="sldNum" sz="quarter" idx="12"/>
          </p:nvPr>
        </p:nvSpPr>
        <p:spPr/>
        <p:txBody>
          <a:bodyPr/>
          <a:lstStyle/>
          <a:p>
            <a:fld id="{6A3F26FE-27B0-4E18-92DC-C71BC5D21A89}" type="slidenum">
              <a:rPr lang="es-MX" smtClean="0"/>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s-ES" smtClean="0"/>
              <a:t>Haga clic para modificar el estilo de título del patrón</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s-ES" smtClean="0"/>
              <a:t>Haga clic para modificar el estilo de texto del patrón</a:t>
            </a:r>
          </a:p>
        </p:txBody>
      </p:sp>
      <p:sp>
        <p:nvSpPr>
          <p:cNvPr id="5" name="Date Placeholder 4"/>
          <p:cNvSpPr>
            <a:spLocks noGrp="1"/>
          </p:cNvSpPr>
          <p:nvPr>
            <p:ph type="dt" sz="half" idx="10"/>
          </p:nvPr>
        </p:nvSpPr>
        <p:spPr/>
        <p:txBody>
          <a:bodyPr/>
          <a:lstStyle/>
          <a:p>
            <a:fld id="{9E28EC40-9D89-4F7B-B63F-7CF3E7EF05F6}" type="datetimeFigureOut">
              <a:rPr lang="es-MX" smtClean="0"/>
              <a:t>05/11/2013</a:t>
            </a:fld>
            <a:endParaRPr lang="es-MX"/>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s-MX"/>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6A3F26FE-27B0-4E18-92DC-C71BC5D21A89}" type="slidenum">
              <a:rPr lang="es-MX" smtClean="0"/>
              <a:t>‹Nº›</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s-ES" smtClean="0"/>
              <a:t>Haga clic en el icono para agregar una imagen</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9E28EC40-9D89-4F7B-B63F-7CF3E7EF05F6}" type="datetimeFigureOut">
              <a:rPr lang="es-MX" smtClean="0"/>
              <a:t>05/11/2013</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6A3F26FE-27B0-4E18-92DC-C71BC5D21A89}" type="slidenum">
              <a:rPr lang="es-MX" smtClean="0"/>
              <a:t>‹Nº›</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9E28EC40-9D89-4F7B-B63F-7CF3E7EF05F6}" type="datetimeFigureOut">
              <a:rPr lang="es-MX" smtClean="0"/>
              <a:t>05/11/2013</a:t>
            </a:fld>
            <a:endParaRPr lang="es-MX"/>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s-MX"/>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6A3F26FE-27B0-4E18-92DC-C71BC5D21A89}" type="slidenum">
              <a:rPr lang="es-MX" smtClean="0"/>
              <a:t>‹Nº›</a:t>
            </a:fld>
            <a:endParaRPr lang="es-MX"/>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827584" y="620688"/>
            <a:ext cx="7488832" cy="5018112"/>
          </a:xfrm>
        </p:spPr>
        <p:txBody>
          <a:bodyPr/>
          <a:lstStyle/>
          <a:p>
            <a:endParaRPr lang="es-MX" dirty="0" smtClean="0"/>
          </a:p>
          <a:p>
            <a:endParaRPr lang="es-MX" dirty="0"/>
          </a:p>
          <a:p>
            <a:r>
              <a:rPr lang="es-MX" sz="6000" dirty="0" smtClean="0"/>
              <a:t>Plan Nacional de Desarrollo </a:t>
            </a:r>
          </a:p>
          <a:p>
            <a:r>
              <a:rPr lang="es-MX" sz="6000" dirty="0" smtClean="0"/>
              <a:t>     2013 - 2018</a:t>
            </a:r>
            <a:endParaRPr lang="es-MX" sz="6000" dirty="0"/>
          </a:p>
        </p:txBody>
      </p:sp>
    </p:spTree>
    <p:extLst>
      <p:ext uri="{BB962C8B-B14F-4D97-AF65-F5344CB8AC3E}">
        <p14:creationId xmlns:p14="http://schemas.microsoft.com/office/powerpoint/2010/main" val="16646646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822960" y="260648"/>
            <a:ext cx="7520940" cy="360040"/>
          </a:xfrm>
        </p:spPr>
        <p:txBody>
          <a:bodyPr/>
          <a:lstStyle/>
          <a:p>
            <a:r>
              <a:rPr lang="es-MX" dirty="0" smtClean="0"/>
              <a:t>                      Logro académico</a:t>
            </a:r>
            <a:endParaRPr lang="es-MX" dirty="0"/>
          </a:p>
        </p:txBody>
      </p:sp>
      <p:sp>
        <p:nvSpPr>
          <p:cNvPr id="3" name="2 Marcador de contenido"/>
          <p:cNvSpPr>
            <a:spLocks noGrp="1"/>
          </p:cNvSpPr>
          <p:nvPr>
            <p:ph idx="1"/>
          </p:nvPr>
        </p:nvSpPr>
        <p:spPr>
          <a:xfrm>
            <a:off x="822960" y="764704"/>
            <a:ext cx="7520940" cy="3915773"/>
          </a:xfrm>
        </p:spPr>
        <p:txBody>
          <a:bodyPr/>
          <a:lstStyle/>
          <a:p>
            <a:r>
              <a:rPr lang="es-MX" dirty="0" smtClean="0"/>
              <a:t>EVALUACIONES PISA.- En esta evaluación, que se aplica a jóvenes de 15 años, ocupamos el lugar 48 de 65 países, y el último lugar de los países que en ese momento formaban la OCDE. Y en cuanto a ENLACE las escuelas oficiales de CONAFE y EDUC. INDÍGENA tienen un 35% más de alumnos en el nivel de insuficiente que las escuelas particulares.</a:t>
            </a:r>
          </a:p>
          <a:p>
            <a:endParaRPr lang="es-MX" dirty="0"/>
          </a:p>
          <a:p>
            <a:r>
              <a:rPr lang="es-MX" dirty="0" smtClean="0"/>
              <a:t>REZAGOS. 32.3 </a:t>
            </a:r>
            <a:r>
              <a:rPr lang="es-MX" dirty="0" err="1" smtClean="0"/>
              <a:t>Mill</a:t>
            </a:r>
            <a:r>
              <a:rPr lang="es-MX" dirty="0" smtClean="0"/>
              <a:t>. De adultos no han completado la </a:t>
            </a:r>
            <a:r>
              <a:rPr lang="es-MX" dirty="0" err="1" smtClean="0"/>
              <a:t>Educ</a:t>
            </a:r>
            <a:r>
              <a:rPr lang="es-MX" dirty="0" smtClean="0"/>
              <a:t>. Básica y entre ellos están 5.1 millones de analfabetas  (38.5 de la población mayor a 15 años).   15 </a:t>
            </a:r>
            <a:r>
              <a:rPr lang="es-MX" dirty="0" err="1" smtClean="0"/>
              <a:t>mill</a:t>
            </a:r>
            <a:r>
              <a:rPr lang="es-MX" dirty="0" smtClean="0"/>
              <a:t>. De mayores de 18 años no han completado la Preparatoria.</a:t>
            </a:r>
            <a:endParaRPr lang="es-MX" dirty="0"/>
          </a:p>
        </p:txBody>
      </p:sp>
    </p:spTree>
    <p:extLst>
      <p:ext uri="{BB962C8B-B14F-4D97-AF65-F5344CB8AC3E}">
        <p14:creationId xmlns:p14="http://schemas.microsoft.com/office/powerpoint/2010/main" val="394239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822960" y="404664"/>
            <a:ext cx="7520940" cy="4275813"/>
          </a:xfrm>
        </p:spPr>
        <p:txBody>
          <a:bodyPr>
            <a:normAutofit lnSpcReduction="10000"/>
          </a:bodyPr>
          <a:lstStyle/>
          <a:p>
            <a:r>
              <a:rPr lang="es-MX" dirty="0" smtClean="0"/>
              <a:t>Vinculación </a:t>
            </a:r>
            <a:r>
              <a:rPr lang="es-MX" dirty="0"/>
              <a:t>de la educación con las necesidades sociales y </a:t>
            </a:r>
            <a:r>
              <a:rPr lang="es-MX" dirty="0" smtClean="0"/>
              <a:t>económicas</a:t>
            </a:r>
          </a:p>
          <a:p>
            <a:r>
              <a:rPr lang="es-MX" b="0" dirty="0">
                <a:solidFill>
                  <a:srgbClr val="2F2F2F"/>
                </a:solidFill>
                <a:latin typeface="Arial"/>
              </a:rPr>
              <a:t>Una</a:t>
            </a:r>
            <a:r>
              <a:rPr lang="es-MX" b="0" i="1" dirty="0">
                <a:solidFill>
                  <a:srgbClr val="2F2F2F"/>
                </a:solidFill>
                <a:latin typeface="Arial"/>
              </a:rPr>
              <a:t> </a:t>
            </a:r>
            <a:r>
              <a:rPr lang="es-MX" b="0" dirty="0">
                <a:solidFill>
                  <a:srgbClr val="2F2F2F"/>
                </a:solidFill>
                <a:latin typeface="Arial"/>
              </a:rPr>
              <a:t>elevada</a:t>
            </a:r>
            <a:r>
              <a:rPr lang="es-MX" b="0" i="1" dirty="0">
                <a:solidFill>
                  <a:srgbClr val="2F2F2F"/>
                </a:solidFill>
                <a:latin typeface="Arial"/>
              </a:rPr>
              <a:t> </a:t>
            </a:r>
            <a:r>
              <a:rPr lang="es-MX" b="0" dirty="0">
                <a:solidFill>
                  <a:srgbClr val="2F2F2F"/>
                </a:solidFill>
                <a:latin typeface="Arial"/>
              </a:rPr>
              <a:t>proporción</a:t>
            </a:r>
            <a:r>
              <a:rPr lang="es-MX" b="0" i="1" dirty="0">
                <a:solidFill>
                  <a:srgbClr val="2F2F2F"/>
                </a:solidFill>
                <a:latin typeface="Arial"/>
              </a:rPr>
              <a:t> </a:t>
            </a:r>
            <a:r>
              <a:rPr lang="es-MX" b="0" dirty="0">
                <a:solidFill>
                  <a:srgbClr val="2F2F2F"/>
                </a:solidFill>
                <a:latin typeface="Arial"/>
              </a:rPr>
              <a:t>de</a:t>
            </a:r>
            <a:r>
              <a:rPr lang="es-MX" b="0" i="1" dirty="0">
                <a:solidFill>
                  <a:srgbClr val="2F2F2F"/>
                </a:solidFill>
                <a:latin typeface="Arial"/>
              </a:rPr>
              <a:t> </a:t>
            </a:r>
            <a:r>
              <a:rPr lang="es-MX" b="0" dirty="0">
                <a:solidFill>
                  <a:srgbClr val="2F2F2F"/>
                </a:solidFill>
                <a:latin typeface="Arial"/>
              </a:rPr>
              <a:t>jóvenes</a:t>
            </a:r>
            <a:r>
              <a:rPr lang="es-MX" b="0" i="1" dirty="0">
                <a:solidFill>
                  <a:srgbClr val="2F2F2F"/>
                </a:solidFill>
                <a:latin typeface="Arial"/>
              </a:rPr>
              <a:t> </a:t>
            </a:r>
            <a:r>
              <a:rPr lang="es-MX" b="0" dirty="0">
                <a:solidFill>
                  <a:srgbClr val="2F2F2F"/>
                </a:solidFill>
                <a:latin typeface="Arial"/>
              </a:rPr>
              <a:t>percibe</a:t>
            </a:r>
            <a:r>
              <a:rPr lang="es-MX" b="0" i="1" dirty="0">
                <a:solidFill>
                  <a:srgbClr val="2F2F2F"/>
                </a:solidFill>
                <a:latin typeface="Arial"/>
              </a:rPr>
              <a:t> </a:t>
            </a:r>
            <a:r>
              <a:rPr lang="es-MX" b="0" dirty="0">
                <a:solidFill>
                  <a:srgbClr val="2F2F2F"/>
                </a:solidFill>
                <a:latin typeface="Arial"/>
              </a:rPr>
              <a:t>que la educación no les proporciona habilidades, competencias</a:t>
            </a:r>
            <a:r>
              <a:rPr lang="es-MX" b="0" i="1" dirty="0">
                <a:solidFill>
                  <a:srgbClr val="2F2F2F"/>
                </a:solidFill>
                <a:latin typeface="Arial"/>
              </a:rPr>
              <a:t> </a:t>
            </a:r>
            <a:r>
              <a:rPr lang="es-MX" b="0" dirty="0">
                <a:solidFill>
                  <a:srgbClr val="2F2F2F"/>
                </a:solidFill>
                <a:latin typeface="Arial"/>
              </a:rPr>
              <a:t>y</a:t>
            </a:r>
            <a:r>
              <a:rPr lang="es-MX" b="0" i="1" dirty="0">
                <a:solidFill>
                  <a:srgbClr val="2F2F2F"/>
                </a:solidFill>
                <a:latin typeface="Arial"/>
              </a:rPr>
              <a:t> </a:t>
            </a:r>
            <a:r>
              <a:rPr lang="es-MX" b="0" dirty="0">
                <a:solidFill>
                  <a:srgbClr val="2F2F2F"/>
                </a:solidFill>
                <a:latin typeface="Arial"/>
              </a:rPr>
              <a:t>capacidades</a:t>
            </a:r>
            <a:r>
              <a:rPr lang="es-MX" b="0" i="1" dirty="0">
                <a:solidFill>
                  <a:srgbClr val="2F2F2F"/>
                </a:solidFill>
                <a:latin typeface="Arial"/>
              </a:rPr>
              <a:t> </a:t>
            </a:r>
            <a:r>
              <a:rPr lang="es-MX" b="0" dirty="0">
                <a:solidFill>
                  <a:srgbClr val="2F2F2F"/>
                </a:solidFill>
                <a:latin typeface="Arial"/>
              </a:rPr>
              <a:t>para</a:t>
            </a:r>
            <a:r>
              <a:rPr lang="es-MX" b="0" i="1" dirty="0">
                <a:solidFill>
                  <a:srgbClr val="2F2F2F"/>
                </a:solidFill>
                <a:latin typeface="Arial"/>
              </a:rPr>
              <a:t> </a:t>
            </a:r>
            <a:r>
              <a:rPr lang="es-MX" b="0" dirty="0">
                <a:solidFill>
                  <a:srgbClr val="2F2F2F"/>
                </a:solidFill>
                <a:latin typeface="Arial"/>
              </a:rPr>
              <a:t>una</a:t>
            </a:r>
            <a:r>
              <a:rPr lang="es-MX" b="0" i="1" dirty="0">
                <a:solidFill>
                  <a:srgbClr val="2F2F2F"/>
                </a:solidFill>
                <a:latin typeface="Arial"/>
              </a:rPr>
              <a:t> </a:t>
            </a:r>
            <a:r>
              <a:rPr lang="es-MX" b="0" dirty="0">
                <a:solidFill>
                  <a:srgbClr val="2F2F2F"/>
                </a:solidFill>
                <a:latin typeface="Arial"/>
              </a:rPr>
              <a:t>inserción y desempeño laboral exitosos. </a:t>
            </a:r>
            <a:r>
              <a:rPr lang="es-MX" b="0" dirty="0"/>
              <a:t>Para lograr una educación de calidad, se requiere que los planes y programas de estudio sean apropiados, por lo que resulta prioritario conciliar la oferta educativa con las necesidades sociales y los requerimientos </a:t>
            </a:r>
            <a:r>
              <a:rPr lang="es-MX" b="0" dirty="0" smtClean="0"/>
              <a:t>del </a:t>
            </a:r>
            <a:r>
              <a:rPr lang="es-MX" b="0" dirty="0"/>
              <a:t>sector </a:t>
            </a:r>
            <a:r>
              <a:rPr lang="es-MX" b="0" dirty="0" smtClean="0"/>
              <a:t>productivo.</a:t>
            </a:r>
          </a:p>
          <a:p>
            <a:r>
              <a:rPr lang="es-MX" dirty="0"/>
              <a:t>Evaluación de la </a:t>
            </a:r>
            <a:r>
              <a:rPr lang="es-MX" dirty="0" smtClean="0"/>
              <a:t>educación.-</a:t>
            </a:r>
            <a:r>
              <a:rPr lang="es-MX" b="0" dirty="0"/>
              <a:t>El Instituto Nacional para la Evaluación de la Educación (INEE) fue creado por Decreto Presidencial el 8 de agosto de 2002, como un organismo público descentralizado de carácter técnico para apoyar la función de evaluación del Sistema Educativo Nacional, Adicionalmente, el fortalecimiento de una cultura de evaluación ha permitido que la sociedad mexicana exija una educación de calidad, ya que cuenta con más y mejores elementos para juzgar el estado de la </a:t>
            </a:r>
            <a:r>
              <a:rPr lang="es-MX" b="0" dirty="0" smtClean="0"/>
              <a:t>educación. En </a:t>
            </a:r>
            <a:r>
              <a:rPr lang="es-MX" b="0" dirty="0"/>
              <a:t>febrero de 2013, por iniciativa del Poder Ejecutivo, el Constituyente Permanente aprobó una reforma constitucional que otorga personalidad jurídica y patrimonio propio al INEE. Lo anterior con el fin de hacer del instituto una entidad autónoma y así fortalecer su acción.</a:t>
            </a:r>
            <a:endParaRPr lang="es-MX" b="0" dirty="0"/>
          </a:p>
        </p:txBody>
      </p:sp>
    </p:spTree>
    <p:extLst>
      <p:ext uri="{BB962C8B-B14F-4D97-AF65-F5344CB8AC3E}">
        <p14:creationId xmlns:p14="http://schemas.microsoft.com/office/powerpoint/2010/main" val="13883959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822960" y="332656"/>
            <a:ext cx="7520940" cy="4347821"/>
          </a:xfrm>
        </p:spPr>
        <p:txBody>
          <a:bodyPr>
            <a:normAutofit fontScale="92500" lnSpcReduction="10000"/>
          </a:bodyPr>
          <a:lstStyle/>
          <a:p>
            <a:r>
              <a:rPr lang="es-MX" dirty="0" smtClean="0"/>
              <a:t>CULTURA Y DEPORTE.-</a:t>
            </a:r>
            <a:r>
              <a:rPr lang="es-MX" b="0" dirty="0"/>
              <a:t>Las ofertas cultural y deportiva son un medio valioso e imprescindible para consolidar una educación integral. Para que la cultura llegue a más mexicanos es necesario</a:t>
            </a:r>
            <a:r>
              <a:rPr lang="es-MX" b="0" i="1" dirty="0"/>
              <a:t> </a:t>
            </a:r>
            <a:r>
              <a:rPr lang="es-MX" b="0" dirty="0"/>
              <a:t>implementar</a:t>
            </a:r>
            <a:r>
              <a:rPr lang="es-MX" b="0" i="1" dirty="0"/>
              <a:t> </a:t>
            </a:r>
            <a:r>
              <a:rPr lang="es-MX" b="0" dirty="0"/>
              <a:t>programas</a:t>
            </a:r>
            <a:r>
              <a:rPr lang="es-MX" b="0" i="1" dirty="0"/>
              <a:t> </a:t>
            </a:r>
            <a:r>
              <a:rPr lang="es-MX" b="0" dirty="0"/>
              <a:t>culturales con</a:t>
            </a:r>
            <a:r>
              <a:rPr lang="es-MX" b="0" i="1" dirty="0"/>
              <a:t> </a:t>
            </a:r>
            <a:r>
              <a:rPr lang="es-MX" b="0" dirty="0"/>
              <a:t>un</a:t>
            </a:r>
            <a:r>
              <a:rPr lang="es-MX" b="0" i="1" dirty="0"/>
              <a:t> </a:t>
            </a:r>
            <a:r>
              <a:rPr lang="es-MX" b="0" dirty="0"/>
              <a:t>alcance</a:t>
            </a:r>
            <a:r>
              <a:rPr lang="es-MX" b="0" i="1" dirty="0"/>
              <a:t> </a:t>
            </a:r>
            <a:r>
              <a:rPr lang="es-MX" b="0" dirty="0"/>
              <a:t>más</a:t>
            </a:r>
            <a:r>
              <a:rPr lang="es-MX" b="0" i="1" dirty="0"/>
              <a:t> </a:t>
            </a:r>
            <a:r>
              <a:rPr lang="es-MX" b="0" dirty="0"/>
              <a:t>amplio.</a:t>
            </a:r>
            <a:r>
              <a:rPr lang="es-MX" b="0" i="1" dirty="0"/>
              <a:t> </a:t>
            </a:r>
            <a:r>
              <a:rPr lang="es-MX" b="0" dirty="0"/>
              <a:t>Sin</a:t>
            </a:r>
            <a:r>
              <a:rPr lang="es-MX" b="0" i="1" dirty="0"/>
              <a:t> </a:t>
            </a:r>
            <a:r>
              <a:rPr lang="es-MX" b="0" dirty="0"/>
              <a:t>embargo,</a:t>
            </a:r>
            <a:r>
              <a:rPr lang="es-MX" b="0" i="1" dirty="0"/>
              <a:t> </a:t>
            </a:r>
            <a:r>
              <a:rPr lang="es-MX" b="0" dirty="0"/>
              <a:t>un hecho que posiblemente impida este avance es</a:t>
            </a:r>
            <a:r>
              <a:rPr lang="es-MX" b="0" i="1" dirty="0"/>
              <a:t> </a:t>
            </a:r>
            <a:r>
              <a:rPr lang="es-MX" b="0" dirty="0"/>
              <a:t>que</a:t>
            </a:r>
            <a:r>
              <a:rPr lang="es-MX" b="0" i="1" dirty="0"/>
              <a:t> </a:t>
            </a:r>
            <a:r>
              <a:rPr lang="es-MX" b="0" dirty="0"/>
              <a:t>las</a:t>
            </a:r>
            <a:r>
              <a:rPr lang="es-MX" b="0" i="1" dirty="0"/>
              <a:t> </a:t>
            </a:r>
            <a:r>
              <a:rPr lang="es-MX" b="0" dirty="0"/>
              <a:t>actividades</a:t>
            </a:r>
            <a:r>
              <a:rPr lang="es-MX" b="0" i="1" dirty="0"/>
              <a:t> </a:t>
            </a:r>
            <a:r>
              <a:rPr lang="es-MX" b="0" dirty="0"/>
              <a:t>culturales</a:t>
            </a:r>
            <a:r>
              <a:rPr lang="es-MX" b="0" i="1" dirty="0"/>
              <a:t> </a:t>
            </a:r>
            <a:r>
              <a:rPr lang="es-MX" b="0" dirty="0"/>
              <a:t>aún</a:t>
            </a:r>
            <a:r>
              <a:rPr lang="es-MX" b="0" i="1" dirty="0"/>
              <a:t> </a:t>
            </a:r>
            <a:r>
              <a:rPr lang="es-MX" b="0" dirty="0"/>
              <a:t>no</a:t>
            </a:r>
            <a:r>
              <a:rPr lang="es-MX" b="0" i="1" dirty="0"/>
              <a:t> </a:t>
            </a:r>
            <a:r>
              <a:rPr lang="es-MX" b="0" dirty="0"/>
              <a:t>han logrado madurar suficientemente para que sean </a:t>
            </a:r>
            <a:r>
              <a:rPr lang="es-MX" b="0" dirty="0" smtClean="0"/>
              <a:t>autosustentables. En</a:t>
            </a:r>
            <a:r>
              <a:rPr lang="es-MX" b="0" i="1" dirty="0" smtClean="0"/>
              <a:t> </a:t>
            </a:r>
            <a:r>
              <a:rPr lang="es-MX" b="0" dirty="0"/>
              <a:t>materia</a:t>
            </a:r>
            <a:r>
              <a:rPr lang="es-MX" b="0" i="1" dirty="0"/>
              <a:t> </a:t>
            </a:r>
            <a:r>
              <a:rPr lang="es-MX" b="0" dirty="0"/>
              <a:t>de</a:t>
            </a:r>
            <a:r>
              <a:rPr lang="es-MX" b="0" i="1" dirty="0"/>
              <a:t> </a:t>
            </a:r>
            <a:r>
              <a:rPr lang="es-MX" b="0" dirty="0"/>
              <a:t>deporte</a:t>
            </a:r>
            <a:r>
              <a:rPr lang="es-MX" b="0" i="1" dirty="0"/>
              <a:t> </a:t>
            </a:r>
            <a:r>
              <a:rPr lang="es-MX" b="0" dirty="0"/>
              <a:t>se</a:t>
            </a:r>
            <a:r>
              <a:rPr lang="es-MX" b="0" i="1" dirty="0"/>
              <a:t> </a:t>
            </a:r>
            <a:r>
              <a:rPr lang="es-MX" b="0" dirty="0"/>
              <a:t>requiere</a:t>
            </a:r>
            <a:r>
              <a:rPr lang="es-MX" b="0" i="1" dirty="0"/>
              <a:t> </a:t>
            </a:r>
            <a:r>
              <a:rPr lang="es-MX" b="0" dirty="0"/>
              <a:t>desarrollar el talento deportivo en la juventud para promover una</a:t>
            </a:r>
            <a:r>
              <a:rPr lang="es-MX" b="0" i="1" dirty="0"/>
              <a:t> </a:t>
            </a:r>
            <a:r>
              <a:rPr lang="es-MX" b="0" dirty="0"/>
              <a:t>cultura</a:t>
            </a:r>
            <a:r>
              <a:rPr lang="es-MX" b="0" i="1" dirty="0"/>
              <a:t> </a:t>
            </a:r>
            <a:r>
              <a:rPr lang="es-MX" b="0" dirty="0"/>
              <a:t>de</a:t>
            </a:r>
            <a:r>
              <a:rPr lang="es-MX" b="0" i="1" dirty="0"/>
              <a:t> </a:t>
            </a:r>
            <a:r>
              <a:rPr lang="es-MX" b="0" dirty="0"/>
              <a:t>salud.</a:t>
            </a:r>
            <a:r>
              <a:rPr lang="es-MX" b="0" i="1" dirty="0"/>
              <a:t> </a:t>
            </a:r>
            <a:r>
              <a:rPr lang="es-MX" b="0" dirty="0"/>
              <a:t>La</a:t>
            </a:r>
            <a:r>
              <a:rPr lang="es-MX" b="0" i="1" dirty="0"/>
              <a:t> </a:t>
            </a:r>
            <a:r>
              <a:rPr lang="es-MX" b="0" dirty="0"/>
              <a:t>escasa</a:t>
            </a:r>
            <a:r>
              <a:rPr lang="es-MX" b="0" i="1" dirty="0"/>
              <a:t> </a:t>
            </a:r>
            <a:r>
              <a:rPr lang="es-MX" b="0" dirty="0"/>
              <a:t>actividad</a:t>
            </a:r>
            <a:r>
              <a:rPr lang="es-MX" b="0" i="1" dirty="0"/>
              <a:t> </a:t>
            </a:r>
            <a:r>
              <a:rPr lang="es-MX" b="0" dirty="0"/>
              <a:t>física de</a:t>
            </a:r>
            <a:r>
              <a:rPr lang="es-MX" b="0" i="1" dirty="0"/>
              <a:t> </a:t>
            </a:r>
            <a:r>
              <a:rPr lang="es-MX" b="0" dirty="0"/>
              <a:t>los</a:t>
            </a:r>
            <a:r>
              <a:rPr lang="es-MX" b="0" i="1" dirty="0"/>
              <a:t> </a:t>
            </a:r>
            <a:r>
              <a:rPr lang="es-MX" b="0" dirty="0"/>
              <a:t>ciudadanos</a:t>
            </a:r>
            <a:r>
              <a:rPr lang="es-MX" b="0" i="1" dirty="0"/>
              <a:t> </a:t>
            </a:r>
            <a:r>
              <a:rPr lang="es-MX" b="0" dirty="0"/>
              <a:t>incide</a:t>
            </a:r>
            <a:r>
              <a:rPr lang="es-MX" b="0" i="1" dirty="0"/>
              <a:t> </a:t>
            </a:r>
            <a:r>
              <a:rPr lang="es-MX" b="0" dirty="0"/>
              <a:t>en</a:t>
            </a:r>
            <a:r>
              <a:rPr lang="es-MX" b="0" i="1" dirty="0"/>
              <a:t> </a:t>
            </a:r>
            <a:r>
              <a:rPr lang="es-MX" b="0" dirty="0"/>
              <a:t>un</a:t>
            </a:r>
            <a:r>
              <a:rPr lang="es-MX" b="0" i="1" dirty="0"/>
              <a:t> </a:t>
            </a:r>
            <a:r>
              <a:rPr lang="es-MX" b="0" dirty="0"/>
              <a:t>deterioro</a:t>
            </a:r>
            <a:r>
              <a:rPr lang="es-MX" b="0" i="1" dirty="0"/>
              <a:t> </a:t>
            </a:r>
            <a:r>
              <a:rPr lang="es-MX" b="0" dirty="0"/>
              <a:t>de</a:t>
            </a:r>
            <a:r>
              <a:rPr lang="es-MX" b="0" i="1" dirty="0"/>
              <a:t> </a:t>
            </a:r>
            <a:r>
              <a:rPr lang="es-MX" b="0" dirty="0"/>
              <a:t>la salud</a:t>
            </a:r>
            <a:r>
              <a:rPr lang="es-MX" dirty="0" smtClean="0"/>
              <a:t>.</a:t>
            </a:r>
          </a:p>
          <a:p>
            <a:r>
              <a:rPr lang="es-MX" dirty="0" smtClean="0"/>
              <a:t>CIENCIA, TECNOLOGÍA E INNOVACIÓN </a:t>
            </a:r>
            <a:r>
              <a:rPr lang="es-MX" dirty="0"/>
              <a:t>(CTI</a:t>
            </a:r>
            <a:r>
              <a:rPr lang="es-MX" dirty="0" smtClean="0"/>
              <a:t>) </a:t>
            </a:r>
            <a:r>
              <a:rPr lang="es-MX" b="0" dirty="0"/>
              <a:t>En contraste con la importante participación económica que tiene México en el mundo, persiste un rezago en el mercado global de conocimiento. Algunas cifras son reveladoras de esa situación: la contribución del país a la producción mundial de</a:t>
            </a:r>
            <a:r>
              <a:rPr lang="es-MX" b="0" i="1" dirty="0"/>
              <a:t> </a:t>
            </a:r>
            <a:r>
              <a:rPr lang="es-MX" b="0" dirty="0"/>
              <a:t>conocimiento</a:t>
            </a:r>
            <a:r>
              <a:rPr lang="es-MX" b="0" i="1" dirty="0"/>
              <a:t> </a:t>
            </a:r>
            <a:r>
              <a:rPr lang="es-MX" b="0" dirty="0"/>
              <a:t>no</a:t>
            </a:r>
            <a:r>
              <a:rPr lang="es-MX" b="0" i="1" dirty="0"/>
              <a:t> </a:t>
            </a:r>
            <a:r>
              <a:rPr lang="es-MX" b="0" dirty="0"/>
              <a:t>alcanza</a:t>
            </a:r>
            <a:r>
              <a:rPr lang="es-MX" b="0" i="1" dirty="0"/>
              <a:t> </a:t>
            </a:r>
            <a:r>
              <a:rPr lang="es-MX" b="0" dirty="0"/>
              <a:t>el</a:t>
            </a:r>
            <a:r>
              <a:rPr lang="es-MX" b="0" i="1" dirty="0"/>
              <a:t> </a:t>
            </a:r>
            <a:r>
              <a:rPr lang="es-MX" b="0" dirty="0"/>
              <a:t>1%</a:t>
            </a:r>
            <a:r>
              <a:rPr lang="es-MX" b="0" i="1" dirty="0"/>
              <a:t> </a:t>
            </a:r>
            <a:r>
              <a:rPr lang="es-MX" b="0" dirty="0"/>
              <a:t>del</a:t>
            </a:r>
            <a:r>
              <a:rPr lang="es-MX" b="0" i="1" dirty="0"/>
              <a:t> </a:t>
            </a:r>
            <a:r>
              <a:rPr lang="es-MX" b="0" dirty="0"/>
              <a:t>total; los investigadores mexicanos por cada 1,000 miembros</a:t>
            </a:r>
            <a:r>
              <a:rPr lang="es-MX" b="0" i="1" dirty="0"/>
              <a:t> </a:t>
            </a:r>
            <a:r>
              <a:rPr lang="es-MX" b="0" dirty="0"/>
              <a:t>de</a:t>
            </a:r>
            <a:r>
              <a:rPr lang="es-MX" b="0" i="1" dirty="0"/>
              <a:t> </a:t>
            </a:r>
            <a:r>
              <a:rPr lang="es-MX" b="0" dirty="0"/>
              <a:t>la</a:t>
            </a:r>
            <a:r>
              <a:rPr lang="es-MX" b="0" i="1" dirty="0"/>
              <a:t> </a:t>
            </a:r>
            <a:r>
              <a:rPr lang="es-MX" b="0" dirty="0"/>
              <a:t>población</a:t>
            </a:r>
            <a:r>
              <a:rPr lang="es-MX" b="0" i="1" dirty="0"/>
              <a:t> </a:t>
            </a:r>
            <a:r>
              <a:rPr lang="es-MX" b="0" dirty="0"/>
              <a:t>económicamente activa, representan alrededor de un décimo de lo observado en países más avanzados y el número de doctores graduados por millón de habitantes (29.9) es insuficiente para lograr en el futuro próximo el capital humano que </a:t>
            </a:r>
            <a:r>
              <a:rPr lang="es-MX" b="0" dirty="0" smtClean="0"/>
              <a:t>requerimos.</a:t>
            </a:r>
            <a:r>
              <a:rPr lang="es-MX" b="0" dirty="0"/>
              <a:t> </a:t>
            </a:r>
            <a:r>
              <a:rPr lang="es-MX" b="0" dirty="0" smtClean="0"/>
              <a:t>Una </a:t>
            </a:r>
            <a:r>
              <a:rPr lang="es-MX" b="0" dirty="0"/>
              <a:t>de las características más notables del caso mexicano es la desvinculación entre los actores relacionados con el desarrollo de la ciencia y la tecnología, y las actividades del sector empresarial. El 34% de los participantes de la Consulta Ciudadana coincide en la importancia de esta idea para el desarrollo del país</a:t>
            </a:r>
            <a:r>
              <a:rPr lang="es-MX" dirty="0"/>
              <a:t>.</a:t>
            </a:r>
            <a:endParaRPr lang="es-MX" dirty="0"/>
          </a:p>
        </p:txBody>
      </p:sp>
    </p:spTree>
    <p:extLst>
      <p:ext uri="{BB962C8B-B14F-4D97-AF65-F5344CB8AC3E}">
        <p14:creationId xmlns:p14="http://schemas.microsoft.com/office/powerpoint/2010/main" val="810704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95536" y="332656"/>
            <a:ext cx="8280920" cy="4680520"/>
          </a:xfrm>
        </p:spPr>
        <p:txBody>
          <a:bodyPr>
            <a:normAutofit fontScale="92500" lnSpcReduction="20000"/>
          </a:bodyPr>
          <a:lstStyle/>
          <a:p>
            <a:r>
              <a:rPr lang="es-MX" dirty="0"/>
              <a:t>III.2. Plan de acción: articular la educación, la ciencia y el desarrollo tecnológico para lograr una sociedad más justa y </a:t>
            </a:r>
            <a:r>
              <a:rPr lang="es-MX" dirty="0" smtClean="0"/>
              <a:t>próspera.</a:t>
            </a:r>
          </a:p>
          <a:p>
            <a:r>
              <a:rPr lang="es-MX" b="0" dirty="0"/>
              <a:t>La Reforma Educativa es un paso decidido para desarrollar el potencial humano de los mexicanos con educación de calidad a través de tres ejes de acción fundamentales. En primer lugar, se busca que los alumnos sean educados por los mejores maestros. Con el Nuevo Servicio Profesional Docente, ahora el mérito es la única forma de ingresar y ascender en el servicio educativo del país. En segundo lugar, se establece que la evaluación sea un instrumento para elevar la</a:t>
            </a:r>
            <a:r>
              <a:rPr lang="es-MX" b="0" i="1" dirty="0"/>
              <a:t> </a:t>
            </a:r>
            <a:r>
              <a:rPr lang="es-MX" b="0" dirty="0"/>
              <a:t>calidad</a:t>
            </a:r>
            <a:r>
              <a:rPr lang="es-MX" b="0" i="1" dirty="0"/>
              <a:t> </a:t>
            </a:r>
            <a:r>
              <a:rPr lang="es-MX" b="0" dirty="0"/>
              <a:t>de</a:t>
            </a:r>
            <a:r>
              <a:rPr lang="es-MX" b="0" i="1" dirty="0"/>
              <a:t> </a:t>
            </a:r>
            <a:r>
              <a:rPr lang="es-MX" b="0" dirty="0"/>
              <a:t>la</a:t>
            </a:r>
            <a:r>
              <a:rPr lang="es-MX" b="0" i="1" dirty="0"/>
              <a:t> </a:t>
            </a:r>
            <a:r>
              <a:rPr lang="es-MX" b="0" dirty="0"/>
              <a:t>enseñanza.</a:t>
            </a:r>
            <a:r>
              <a:rPr lang="es-MX" b="0" i="1" dirty="0"/>
              <a:t> </a:t>
            </a:r>
            <a:r>
              <a:rPr lang="es-MX" b="0" dirty="0"/>
              <a:t>Para</a:t>
            </a:r>
            <a:r>
              <a:rPr lang="es-MX" b="0" i="1" dirty="0"/>
              <a:t> </a:t>
            </a:r>
            <a:r>
              <a:rPr lang="es-MX" b="0" dirty="0"/>
              <a:t>ello</a:t>
            </a:r>
            <a:r>
              <a:rPr lang="es-MX" b="0" i="1" dirty="0"/>
              <a:t> </a:t>
            </a:r>
            <a:r>
              <a:rPr lang="es-MX" b="0" dirty="0"/>
              <a:t>se</a:t>
            </a:r>
            <a:r>
              <a:rPr lang="es-MX" b="0" i="1" dirty="0"/>
              <a:t> </a:t>
            </a:r>
            <a:r>
              <a:rPr lang="es-MX" b="0" dirty="0"/>
              <a:t>otorgó plena autonomía al INEE y se creó un sistema de evaluación. Finalmente, fomenta que la educación se convierta en una responsabilidad compartida. Con la Reforma Educativa, directivos, maestros, alumnos y padres de familia podrán tomar decisiones conjuntas para mejorar el proceso educativo en cada plantel. Esto se traduce en otorgar mayor autonomía de gestión a las escuelas</a:t>
            </a:r>
            <a:r>
              <a:rPr lang="es-MX" b="0" dirty="0" smtClean="0"/>
              <a:t>.</a:t>
            </a:r>
            <a:r>
              <a:rPr lang="es-MX" dirty="0"/>
              <a:t> La Reforma </a:t>
            </a:r>
            <a:r>
              <a:rPr lang="es-MX" b="0" dirty="0"/>
              <a:t>Educativa es un paso decidido para desarrollar el potencial humano de los mexicanos con educación de calidad a través de tres ejes de acción fundamentales. En primer lugar, se busca que los alumnos sean educados por los mejores maestros. Con el Nuevo Servicio Profesional Docente, ahora el mérito es la única forma de ingresar y ascender en el servicio educativo del país. En segundo lugar, se establece que la evaluación sea un instrumento para elevar la</a:t>
            </a:r>
            <a:r>
              <a:rPr lang="es-MX" b="0" i="1" dirty="0"/>
              <a:t> </a:t>
            </a:r>
            <a:r>
              <a:rPr lang="es-MX" b="0" dirty="0"/>
              <a:t>calidad</a:t>
            </a:r>
            <a:r>
              <a:rPr lang="es-MX" b="0" i="1" dirty="0"/>
              <a:t> </a:t>
            </a:r>
            <a:r>
              <a:rPr lang="es-MX" b="0" dirty="0"/>
              <a:t>de</a:t>
            </a:r>
            <a:r>
              <a:rPr lang="es-MX" b="0" i="1" dirty="0"/>
              <a:t> </a:t>
            </a:r>
            <a:r>
              <a:rPr lang="es-MX" b="0" dirty="0"/>
              <a:t>la</a:t>
            </a:r>
            <a:r>
              <a:rPr lang="es-MX" b="0" i="1" dirty="0"/>
              <a:t> </a:t>
            </a:r>
            <a:r>
              <a:rPr lang="es-MX" b="0" dirty="0"/>
              <a:t>enseñanza.</a:t>
            </a:r>
            <a:r>
              <a:rPr lang="es-MX" b="0" i="1" dirty="0"/>
              <a:t> </a:t>
            </a:r>
            <a:r>
              <a:rPr lang="es-MX" b="0" dirty="0"/>
              <a:t>Para</a:t>
            </a:r>
            <a:r>
              <a:rPr lang="es-MX" b="0" i="1" dirty="0"/>
              <a:t> </a:t>
            </a:r>
            <a:r>
              <a:rPr lang="es-MX" b="0" dirty="0"/>
              <a:t>ello</a:t>
            </a:r>
            <a:r>
              <a:rPr lang="es-MX" b="0" i="1" dirty="0"/>
              <a:t> </a:t>
            </a:r>
            <a:r>
              <a:rPr lang="es-MX" b="0" dirty="0"/>
              <a:t>se</a:t>
            </a:r>
            <a:r>
              <a:rPr lang="es-MX" b="0" i="1" dirty="0"/>
              <a:t> </a:t>
            </a:r>
            <a:r>
              <a:rPr lang="es-MX" b="0" dirty="0"/>
              <a:t>otorgó plena autonomía al INEE y se creó un sistema de evaluación. Finalmente, fomenta que la educación se convierta en una responsabilidad compartida. Con la Reforma Educativa, directivos, maestros, alumnos y padres de familia podrán tomar decisiones conjuntas para mejorar el proceso educativo en cada plantel. Esto se traduce en otorgar mayor autonomía de gestión a las escuelas.</a:t>
            </a:r>
            <a:endParaRPr lang="es-MX" b="0" dirty="0" smtClean="0"/>
          </a:p>
          <a:p>
            <a:endParaRPr lang="es-MX" b="0" dirty="0"/>
          </a:p>
        </p:txBody>
      </p:sp>
    </p:spTree>
    <p:extLst>
      <p:ext uri="{BB962C8B-B14F-4D97-AF65-F5344CB8AC3E}">
        <p14:creationId xmlns:p14="http://schemas.microsoft.com/office/powerpoint/2010/main" val="17643997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332656"/>
            <a:ext cx="8208912" cy="4347821"/>
          </a:xfrm>
        </p:spPr>
        <p:txBody>
          <a:bodyPr>
            <a:normAutofit fontScale="92500" lnSpcReduction="10000"/>
          </a:bodyPr>
          <a:lstStyle/>
          <a:p>
            <a:r>
              <a:rPr lang="es-MX" b="0" dirty="0"/>
              <a:t>Por otro lado, los esfuerzos por fomentar la cultura de la evaluación entre la sociedad irán acompañados de una mayor transparencia y rendición de cuentas en el sector </a:t>
            </a:r>
            <a:r>
              <a:rPr lang="es-MX" b="0" dirty="0" smtClean="0"/>
              <a:t>educativo</a:t>
            </a:r>
            <a:endParaRPr lang="es-MX" b="0" dirty="0"/>
          </a:p>
          <a:p>
            <a:r>
              <a:rPr lang="es-MX" b="0" dirty="0" smtClean="0"/>
              <a:t>Contar </a:t>
            </a:r>
            <a:r>
              <a:rPr lang="es-MX" b="0" dirty="0"/>
              <a:t>con una infraestructura educativa apropiada y moderna. </a:t>
            </a:r>
            <a:endParaRPr lang="es-MX" b="0" dirty="0" smtClean="0"/>
          </a:p>
          <a:p>
            <a:r>
              <a:rPr lang="es-MX" b="0" dirty="0"/>
              <a:t>Para garantizar la inclusión y la equidad en</a:t>
            </a:r>
            <a:r>
              <a:rPr lang="es-MX" b="0" i="1" dirty="0"/>
              <a:t> </a:t>
            </a:r>
            <a:r>
              <a:rPr lang="es-MX" b="0" dirty="0"/>
              <a:t>el</a:t>
            </a:r>
            <a:r>
              <a:rPr lang="es-MX" b="0" i="1" dirty="0"/>
              <a:t> </a:t>
            </a:r>
            <a:r>
              <a:rPr lang="es-MX" b="0" dirty="0"/>
              <a:t>Sistema</a:t>
            </a:r>
            <a:r>
              <a:rPr lang="es-MX" b="0" i="1" dirty="0"/>
              <a:t> </a:t>
            </a:r>
            <a:r>
              <a:rPr lang="es-MX" b="0" dirty="0"/>
              <a:t>Educativo</a:t>
            </a:r>
            <a:r>
              <a:rPr lang="es-MX" b="0" i="1" dirty="0"/>
              <a:t> </a:t>
            </a:r>
            <a:r>
              <a:rPr lang="es-MX" b="0" dirty="0"/>
              <a:t>se</a:t>
            </a:r>
            <a:r>
              <a:rPr lang="es-MX" b="0" i="1" dirty="0"/>
              <a:t> </a:t>
            </a:r>
            <a:r>
              <a:rPr lang="es-MX" b="0" dirty="0"/>
              <a:t>plantea</a:t>
            </a:r>
            <a:r>
              <a:rPr lang="es-MX" b="0" i="1" dirty="0"/>
              <a:t> </a:t>
            </a:r>
            <a:r>
              <a:rPr lang="es-MX" b="0" dirty="0"/>
              <a:t>ampliar las oportunidades de acceso a la educación, permanencia y avance en los estudios a todas las regiones y sectores de la población</a:t>
            </a:r>
            <a:r>
              <a:rPr lang="es-MX" b="0" dirty="0" smtClean="0"/>
              <a:t>.</a:t>
            </a:r>
          </a:p>
          <a:p>
            <a:r>
              <a:rPr lang="es-MX" b="0" dirty="0"/>
              <a:t>A</a:t>
            </a:r>
            <a:r>
              <a:rPr lang="es-MX" b="0" dirty="0" smtClean="0"/>
              <a:t>mpliar </a:t>
            </a:r>
            <a:r>
              <a:rPr lang="es-MX" b="0" dirty="0"/>
              <a:t>el acceso a la cultura como un medio para la formación integral de los </a:t>
            </a:r>
            <a:r>
              <a:rPr lang="es-MX" b="0" dirty="0" smtClean="0"/>
              <a:t>ciudadanos</a:t>
            </a:r>
          </a:p>
          <a:p>
            <a:pPr algn="just"/>
            <a:r>
              <a:rPr lang="es-MX" b="0" dirty="0"/>
              <a:t>Con el objeto de promover el deporte de manera incluyente para fomentar una cultura de</a:t>
            </a:r>
            <a:r>
              <a:rPr lang="es-MX" b="0" i="1" dirty="0"/>
              <a:t> </a:t>
            </a:r>
            <a:r>
              <a:rPr lang="es-MX" b="0" dirty="0"/>
              <a:t>salud,</a:t>
            </a:r>
            <a:r>
              <a:rPr lang="es-MX" b="0" i="1" dirty="0"/>
              <a:t> </a:t>
            </a:r>
            <a:r>
              <a:rPr lang="es-MX" b="0" dirty="0"/>
              <a:t>se</a:t>
            </a:r>
            <a:r>
              <a:rPr lang="es-MX" b="0" i="1" dirty="0"/>
              <a:t> </a:t>
            </a:r>
            <a:r>
              <a:rPr lang="es-MX" b="0" dirty="0"/>
              <a:t>propone</a:t>
            </a:r>
            <a:r>
              <a:rPr lang="es-MX" b="0" i="1" dirty="0"/>
              <a:t> </a:t>
            </a:r>
            <a:r>
              <a:rPr lang="es-MX" b="0" dirty="0"/>
              <a:t>fomentar</a:t>
            </a:r>
            <a:r>
              <a:rPr lang="es-MX" b="0" i="1" dirty="0"/>
              <a:t> </a:t>
            </a:r>
            <a:r>
              <a:rPr lang="es-MX" b="0" dirty="0"/>
              <a:t>que</a:t>
            </a:r>
            <a:r>
              <a:rPr lang="es-MX" b="0" i="1" dirty="0"/>
              <a:t> </a:t>
            </a:r>
            <a:r>
              <a:rPr lang="es-MX" b="0" dirty="0"/>
              <a:t>la</a:t>
            </a:r>
            <a:r>
              <a:rPr lang="es-MX" b="0" i="1" dirty="0"/>
              <a:t> </a:t>
            </a:r>
            <a:r>
              <a:rPr lang="es-MX" b="0" dirty="0"/>
              <a:t>mayoría de la población tenga acceso a la práctica de actividades físicas y deportivas en instalaciones adecuadas, con la asesoría de personal capacitado</a:t>
            </a:r>
            <a:r>
              <a:rPr lang="es-MX" b="0" dirty="0" smtClean="0"/>
              <a:t>. </a:t>
            </a:r>
            <a:r>
              <a:rPr lang="es-MX" b="0" dirty="0"/>
              <a:t>Adicionalmente,</a:t>
            </a:r>
            <a:r>
              <a:rPr lang="es-MX" b="0" i="1" dirty="0"/>
              <a:t> </a:t>
            </a:r>
            <a:r>
              <a:rPr lang="es-MX" b="0" dirty="0"/>
              <a:t>una</a:t>
            </a:r>
            <a:r>
              <a:rPr lang="es-MX" b="0" i="1" dirty="0"/>
              <a:t> </a:t>
            </a:r>
            <a:r>
              <a:rPr lang="es-MX" b="0" dirty="0"/>
              <a:t>de</a:t>
            </a:r>
            <a:r>
              <a:rPr lang="es-MX" b="0" i="1" dirty="0"/>
              <a:t> </a:t>
            </a:r>
            <a:r>
              <a:rPr lang="es-MX" b="0" dirty="0"/>
              <a:t>las</a:t>
            </a:r>
            <a:r>
              <a:rPr lang="es-MX" b="0" i="1" dirty="0"/>
              <a:t> </a:t>
            </a:r>
            <a:r>
              <a:rPr lang="es-MX" b="0" dirty="0"/>
              <a:t>vías</a:t>
            </a:r>
            <a:r>
              <a:rPr lang="es-MX" b="0" i="1" dirty="0"/>
              <a:t> </a:t>
            </a:r>
            <a:r>
              <a:rPr lang="es-MX" b="0" dirty="0"/>
              <a:t>para</a:t>
            </a:r>
            <a:r>
              <a:rPr lang="es-MX" b="0" i="1" dirty="0"/>
              <a:t> </a:t>
            </a:r>
            <a:r>
              <a:rPr lang="es-MX" b="0" dirty="0"/>
              <a:t>fomentar que</a:t>
            </a:r>
            <a:r>
              <a:rPr lang="es-MX" b="0" i="1" dirty="0"/>
              <a:t> </a:t>
            </a:r>
            <a:r>
              <a:rPr lang="es-MX" b="0" dirty="0"/>
              <a:t>la</a:t>
            </a:r>
            <a:r>
              <a:rPr lang="es-MX" b="0" i="1" dirty="0"/>
              <a:t> </a:t>
            </a:r>
            <a:r>
              <a:rPr lang="es-MX" b="0" dirty="0"/>
              <a:t>juventud</a:t>
            </a:r>
            <a:r>
              <a:rPr lang="es-MX" b="0" i="1" dirty="0"/>
              <a:t> </a:t>
            </a:r>
            <a:r>
              <a:rPr lang="es-MX" b="0" dirty="0"/>
              <a:t>participe</a:t>
            </a:r>
            <a:r>
              <a:rPr lang="es-MX" b="0" i="1" dirty="0"/>
              <a:t> </a:t>
            </a:r>
            <a:r>
              <a:rPr lang="es-MX" b="0" dirty="0"/>
              <a:t>del</a:t>
            </a:r>
            <a:r>
              <a:rPr lang="es-MX" b="0" i="1" dirty="0"/>
              <a:t> </a:t>
            </a:r>
            <a:r>
              <a:rPr lang="es-MX" b="0" dirty="0"/>
              <a:t>desarrollo nacional</a:t>
            </a:r>
            <a:r>
              <a:rPr lang="es-MX" b="0" i="1" dirty="0"/>
              <a:t> </a:t>
            </a:r>
            <a:r>
              <a:rPr lang="es-MX" b="0" dirty="0"/>
              <a:t>es</a:t>
            </a:r>
            <a:r>
              <a:rPr lang="es-MX" b="0" i="1" dirty="0"/>
              <a:t> </a:t>
            </a:r>
            <a:r>
              <a:rPr lang="es-MX" b="0" dirty="0"/>
              <a:t>impulsando</a:t>
            </a:r>
            <a:r>
              <a:rPr lang="es-MX" b="0" i="1" dirty="0"/>
              <a:t> </a:t>
            </a:r>
            <a:r>
              <a:rPr lang="es-MX" b="0" dirty="0"/>
              <a:t>una</a:t>
            </a:r>
            <a:r>
              <a:rPr lang="es-MX" b="0" i="1" dirty="0"/>
              <a:t> </a:t>
            </a:r>
            <a:r>
              <a:rPr lang="es-MX" b="0" dirty="0"/>
              <a:t>mayor</a:t>
            </a:r>
            <a:r>
              <a:rPr lang="es-MX" b="0" i="1" dirty="0"/>
              <a:t> </a:t>
            </a:r>
            <a:r>
              <a:rPr lang="es-MX" b="0" dirty="0"/>
              <a:t>vinculación de las necesidades económicas y sociales de cada región</a:t>
            </a:r>
            <a:r>
              <a:rPr lang="es-MX" b="0" i="1" dirty="0"/>
              <a:t> </a:t>
            </a:r>
            <a:r>
              <a:rPr lang="es-MX" b="0" dirty="0"/>
              <a:t>con</a:t>
            </a:r>
            <a:r>
              <a:rPr lang="es-MX" b="0" i="1" dirty="0"/>
              <a:t> </a:t>
            </a:r>
            <a:r>
              <a:rPr lang="es-MX" b="0" dirty="0"/>
              <a:t>los</a:t>
            </a:r>
            <a:r>
              <a:rPr lang="es-MX" b="0" i="1" dirty="0"/>
              <a:t> </a:t>
            </a:r>
            <a:r>
              <a:rPr lang="es-MX" b="0" dirty="0"/>
              <a:t>programas</a:t>
            </a:r>
            <a:r>
              <a:rPr lang="es-MX" b="0" i="1" dirty="0"/>
              <a:t> </a:t>
            </a:r>
            <a:r>
              <a:rPr lang="es-MX" b="0" dirty="0"/>
              <a:t>educativos</a:t>
            </a:r>
            <a:r>
              <a:rPr lang="es-MX" b="0" dirty="0" smtClean="0"/>
              <a:t>. </a:t>
            </a:r>
            <a:r>
              <a:rPr lang="es-MX" b="0" dirty="0"/>
              <a:t>Finalmente, para hacer del desarrollo científico, tecnológico y la innovación pilares para el progreso económico y social sostenible, se requiere una sólida vinculación entre escuelas, universidades,</a:t>
            </a:r>
            <a:r>
              <a:rPr lang="es-MX" b="0" i="1" dirty="0"/>
              <a:t> </a:t>
            </a:r>
            <a:r>
              <a:rPr lang="es-MX" b="0" dirty="0"/>
              <a:t>centros</a:t>
            </a:r>
            <a:r>
              <a:rPr lang="es-MX" b="0" i="1" dirty="0"/>
              <a:t> </a:t>
            </a:r>
            <a:r>
              <a:rPr lang="es-MX" b="0" dirty="0"/>
              <a:t>de</a:t>
            </a:r>
            <a:r>
              <a:rPr lang="es-MX" b="0" i="1" dirty="0"/>
              <a:t> </a:t>
            </a:r>
            <a:r>
              <a:rPr lang="es-MX" b="0" dirty="0"/>
              <a:t>investigación</a:t>
            </a:r>
            <a:r>
              <a:rPr lang="es-MX" b="0" i="1" dirty="0"/>
              <a:t> </a:t>
            </a:r>
            <a:r>
              <a:rPr lang="es-MX" b="0" dirty="0"/>
              <a:t>y</a:t>
            </a:r>
            <a:r>
              <a:rPr lang="es-MX" b="0" i="1" dirty="0"/>
              <a:t> </a:t>
            </a:r>
            <a:r>
              <a:rPr lang="es-MX" b="0" dirty="0"/>
              <a:t>el sector privado. Además, se debe incrementar la inversión pública y promover la inversión privada en actividades de innovación y </a:t>
            </a:r>
            <a:r>
              <a:rPr lang="es-MX" b="0" dirty="0" smtClean="0"/>
              <a:t>desarrollo</a:t>
            </a:r>
          </a:p>
          <a:p>
            <a:pPr algn="just"/>
            <a:r>
              <a:rPr lang="es-MX" b="0" dirty="0"/>
              <a:t> </a:t>
            </a:r>
            <a:r>
              <a:rPr lang="es-MX" b="0" dirty="0" smtClean="0"/>
              <a:t>                                                              FIN</a:t>
            </a:r>
            <a:endParaRPr lang="es-MX" b="0" dirty="0"/>
          </a:p>
        </p:txBody>
      </p:sp>
    </p:spTree>
    <p:extLst>
      <p:ext uri="{BB962C8B-B14F-4D97-AF65-F5344CB8AC3E}">
        <p14:creationId xmlns:p14="http://schemas.microsoft.com/office/powerpoint/2010/main" val="11681101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             Qué es el </a:t>
            </a:r>
            <a:r>
              <a:rPr lang="es-MX" dirty="0" err="1" smtClean="0"/>
              <a:t>pnd</a:t>
            </a:r>
            <a:r>
              <a:rPr lang="es-MX" dirty="0" smtClean="0"/>
              <a:t> 2013 – 2018?</a:t>
            </a:r>
            <a:endParaRPr lang="es-MX" dirty="0"/>
          </a:p>
        </p:txBody>
      </p:sp>
      <p:sp>
        <p:nvSpPr>
          <p:cNvPr id="3" name="2 Marcador de contenido"/>
          <p:cNvSpPr>
            <a:spLocks noGrp="1"/>
          </p:cNvSpPr>
          <p:nvPr>
            <p:ph idx="1"/>
          </p:nvPr>
        </p:nvSpPr>
        <p:spPr/>
        <p:txBody>
          <a:bodyPr>
            <a:normAutofit lnSpcReduction="10000"/>
          </a:bodyPr>
          <a:lstStyle/>
          <a:p>
            <a:r>
              <a:rPr lang="es-MX" sz="2400" dirty="0" smtClean="0">
                <a:solidFill>
                  <a:schemeClr val="accent3">
                    <a:lumMod val="50000"/>
                  </a:schemeClr>
                </a:solidFill>
              </a:rPr>
              <a:t>       Es un documento que contiene todas las acciones a emprender por el Gobierno de la República Mexicana durante su administración  o sexenio , mismas que emanan de la propia visión  de gobierno del Presidente de la República y de su gabinete, así como las expresadas de los diferentes sectores de la población a través de diferentes medios de recolección  y compilación. (foros y consultas públicas, vía internet, urnas exprofeso, redes sociales, cartas, pliegos  petitorios, etc.</a:t>
            </a:r>
            <a:endParaRPr lang="es-MX" sz="2400" dirty="0">
              <a:solidFill>
                <a:schemeClr val="accent3">
                  <a:lumMod val="50000"/>
                </a:schemeClr>
              </a:solidFill>
            </a:endParaRPr>
          </a:p>
        </p:txBody>
      </p:sp>
    </p:spTree>
    <p:extLst>
      <p:ext uri="{BB962C8B-B14F-4D97-AF65-F5344CB8AC3E}">
        <p14:creationId xmlns:p14="http://schemas.microsoft.com/office/powerpoint/2010/main" val="19054853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827584" y="260648"/>
            <a:ext cx="7520940" cy="548640"/>
          </a:xfrm>
        </p:spPr>
        <p:txBody>
          <a:bodyPr/>
          <a:lstStyle/>
          <a:p>
            <a:r>
              <a:rPr lang="es-MX" dirty="0"/>
              <a:t> </a:t>
            </a:r>
            <a:r>
              <a:rPr lang="es-MX" dirty="0" smtClean="0"/>
              <a:t>                       ESTRUCTURA</a:t>
            </a:r>
            <a:endParaRPr lang="es-MX" dirty="0"/>
          </a:p>
        </p:txBody>
      </p:sp>
      <p:sp>
        <p:nvSpPr>
          <p:cNvPr id="3" name="2 Marcador de contenido"/>
          <p:cNvSpPr>
            <a:spLocks noGrp="1"/>
          </p:cNvSpPr>
          <p:nvPr>
            <p:ph idx="1"/>
          </p:nvPr>
        </p:nvSpPr>
        <p:spPr>
          <a:xfrm>
            <a:off x="822960" y="980728"/>
            <a:ext cx="7520940" cy="4104456"/>
          </a:xfrm>
        </p:spPr>
        <p:txBody>
          <a:bodyPr/>
          <a:lstStyle/>
          <a:p>
            <a:endParaRPr lang="es-MX" dirty="0"/>
          </a:p>
        </p:txBody>
      </p:sp>
      <p:pic>
        <p:nvPicPr>
          <p:cNvPr id="1026" name="Picture 2" descr="C:\Users\ProfePEPE\Desktop\shcp2a12_Cimg_0[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19672" y="1052736"/>
            <a:ext cx="5619750" cy="34480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5521428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                Las 5 metas nacionales</a:t>
            </a:r>
            <a:endParaRPr lang="es-MX" dirty="0"/>
          </a:p>
        </p:txBody>
      </p:sp>
      <p:sp>
        <p:nvSpPr>
          <p:cNvPr id="3" name="2 Marcador de contenido"/>
          <p:cNvSpPr>
            <a:spLocks noGrp="1"/>
          </p:cNvSpPr>
          <p:nvPr>
            <p:ph idx="1"/>
          </p:nvPr>
        </p:nvSpPr>
        <p:spPr>
          <a:xfrm>
            <a:off x="822960" y="980728"/>
            <a:ext cx="7520940" cy="3699749"/>
          </a:xfrm>
        </p:spPr>
        <p:txBody>
          <a:bodyPr/>
          <a:lstStyle/>
          <a:p>
            <a:r>
              <a:rPr lang="es-MX" dirty="0" smtClean="0"/>
              <a:t>1.- MÉXICO EN PAZ..-  Esta pretende reforzar la confianza en el gobierno, alentar la participación en la vida democrática del país, reducir la inseguridad. </a:t>
            </a:r>
            <a:r>
              <a:rPr lang="es-MX" dirty="0"/>
              <a:t>B</a:t>
            </a:r>
            <a:r>
              <a:rPr lang="es-MX" dirty="0" smtClean="0"/>
              <a:t>usca </a:t>
            </a:r>
            <a:r>
              <a:rPr lang="es-MX" dirty="0"/>
              <a:t>fortalecer las instituciones mediante el diálogo y la construcción de acuerdos con actores políticos y sociales, la formación de ciudadanía y corresponsabilidad social, el respeto y la protección de los derechos humanos, la erradicación de la violencia de género, el combate a la corrupción y el fomento de una mayor rendición de cuentas, todo ello orientado a la consolidación de una democracia </a:t>
            </a:r>
            <a:r>
              <a:rPr lang="es-MX" dirty="0" smtClean="0"/>
              <a:t>plena.</a:t>
            </a:r>
          </a:p>
          <a:p>
            <a:r>
              <a:rPr lang="es-MX" dirty="0" smtClean="0"/>
              <a:t>2.- MÉXICO INCLUYENTE.- Reducir las desigualdades sociales y económicas  entre la población mexicana a través de la equidad e igualdad de oportunidades.</a:t>
            </a:r>
            <a:r>
              <a:rPr lang="es-MX" dirty="0"/>
              <a:t> G</a:t>
            </a:r>
            <a:r>
              <a:rPr lang="es-MX" dirty="0" smtClean="0"/>
              <a:t>arantizar </a:t>
            </a:r>
            <a:r>
              <a:rPr lang="es-MX" dirty="0"/>
              <a:t>el ejercicio</a:t>
            </a:r>
            <a:r>
              <a:rPr lang="es-MX" i="1" dirty="0"/>
              <a:t> </a:t>
            </a:r>
            <a:r>
              <a:rPr lang="es-MX" dirty="0"/>
              <a:t>efectivo</a:t>
            </a:r>
            <a:r>
              <a:rPr lang="es-MX" i="1" dirty="0"/>
              <a:t> </a:t>
            </a:r>
            <a:r>
              <a:rPr lang="es-MX" dirty="0"/>
              <a:t>de</a:t>
            </a:r>
            <a:r>
              <a:rPr lang="es-MX" i="1" dirty="0"/>
              <a:t> </a:t>
            </a:r>
            <a:r>
              <a:rPr lang="es-MX" dirty="0"/>
              <a:t>los</a:t>
            </a:r>
            <a:r>
              <a:rPr lang="es-MX" i="1" dirty="0"/>
              <a:t> </a:t>
            </a:r>
            <a:r>
              <a:rPr lang="es-MX" dirty="0"/>
              <a:t>derechos</a:t>
            </a:r>
            <a:r>
              <a:rPr lang="es-MX" i="1" dirty="0"/>
              <a:t> </a:t>
            </a:r>
            <a:r>
              <a:rPr lang="es-MX" dirty="0"/>
              <a:t>sociales</a:t>
            </a:r>
            <a:r>
              <a:rPr lang="es-MX" i="1" dirty="0"/>
              <a:t> </a:t>
            </a:r>
            <a:r>
              <a:rPr lang="es-MX" dirty="0"/>
              <a:t>de todos los mexicanos, que vaya más allá del asistencialismo y que conecte el capital humano con</a:t>
            </a:r>
            <a:r>
              <a:rPr lang="es-MX" i="1" dirty="0"/>
              <a:t> </a:t>
            </a:r>
            <a:r>
              <a:rPr lang="es-MX" dirty="0"/>
              <a:t>las</a:t>
            </a:r>
            <a:r>
              <a:rPr lang="es-MX" i="1" dirty="0"/>
              <a:t> </a:t>
            </a:r>
            <a:r>
              <a:rPr lang="es-MX" dirty="0"/>
              <a:t>oportunidades</a:t>
            </a:r>
            <a:r>
              <a:rPr lang="es-MX" i="1" dirty="0"/>
              <a:t> </a:t>
            </a:r>
            <a:r>
              <a:rPr lang="es-MX" dirty="0"/>
              <a:t>que</a:t>
            </a:r>
            <a:r>
              <a:rPr lang="es-MX" i="1" dirty="0"/>
              <a:t> </a:t>
            </a:r>
            <a:r>
              <a:rPr lang="es-MX" dirty="0"/>
              <a:t>genera</a:t>
            </a:r>
            <a:r>
              <a:rPr lang="es-MX" i="1" dirty="0"/>
              <a:t> </a:t>
            </a:r>
            <a:r>
              <a:rPr lang="es-MX" dirty="0"/>
              <a:t>la</a:t>
            </a:r>
            <a:r>
              <a:rPr lang="es-MX" i="1" dirty="0"/>
              <a:t> </a:t>
            </a:r>
            <a:r>
              <a:rPr lang="es-MX" dirty="0"/>
              <a:t>economía en</a:t>
            </a:r>
            <a:r>
              <a:rPr lang="es-MX" i="1" dirty="0"/>
              <a:t> </a:t>
            </a:r>
            <a:r>
              <a:rPr lang="es-MX" dirty="0"/>
              <a:t>el</a:t>
            </a:r>
            <a:r>
              <a:rPr lang="es-MX" i="1" dirty="0"/>
              <a:t> </a:t>
            </a:r>
            <a:r>
              <a:rPr lang="es-MX" dirty="0"/>
              <a:t>marco</a:t>
            </a:r>
            <a:r>
              <a:rPr lang="es-MX" i="1" dirty="0"/>
              <a:t> </a:t>
            </a:r>
            <a:r>
              <a:rPr lang="es-MX" dirty="0"/>
              <a:t>de</a:t>
            </a:r>
            <a:r>
              <a:rPr lang="es-MX" i="1" dirty="0"/>
              <a:t> </a:t>
            </a:r>
            <a:r>
              <a:rPr lang="es-MX" dirty="0"/>
              <a:t>una</a:t>
            </a:r>
            <a:r>
              <a:rPr lang="es-MX" i="1" dirty="0"/>
              <a:t> </a:t>
            </a:r>
            <a:r>
              <a:rPr lang="es-MX" dirty="0"/>
              <a:t>nueva</a:t>
            </a:r>
            <a:r>
              <a:rPr lang="es-MX" i="1" dirty="0"/>
              <a:t> </a:t>
            </a:r>
            <a:r>
              <a:rPr lang="es-MX" dirty="0"/>
              <a:t>productividad</a:t>
            </a:r>
            <a:r>
              <a:rPr lang="es-MX" i="1" dirty="0"/>
              <a:t> </a:t>
            </a:r>
            <a:r>
              <a:rPr lang="es-MX" dirty="0" smtClean="0"/>
              <a:t>social.</a:t>
            </a:r>
            <a:endParaRPr lang="es-MX" dirty="0"/>
          </a:p>
        </p:txBody>
      </p:sp>
    </p:spTree>
    <p:extLst>
      <p:ext uri="{BB962C8B-B14F-4D97-AF65-F5344CB8AC3E}">
        <p14:creationId xmlns:p14="http://schemas.microsoft.com/office/powerpoint/2010/main" val="132833365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822960" y="476672"/>
            <a:ext cx="7520940" cy="4203805"/>
          </a:xfrm>
        </p:spPr>
        <p:txBody>
          <a:bodyPr/>
          <a:lstStyle/>
          <a:p>
            <a:r>
              <a:rPr lang="es-MX" dirty="0" smtClean="0"/>
              <a:t>3.- MÉXICO CON EDUCACIÓN DE CALIDAD. </a:t>
            </a:r>
          </a:p>
          <a:p>
            <a:pPr algn="just"/>
            <a:r>
              <a:rPr lang="es-MX" dirty="0"/>
              <a:t> </a:t>
            </a:r>
            <a:r>
              <a:rPr lang="es-MX" dirty="0" smtClean="0"/>
              <a:t>     Garantizar una educación de calidad para todos los mexicanos. </a:t>
            </a:r>
            <a:r>
              <a:rPr lang="es-MX" dirty="0"/>
              <a:t>Esta meta busca incrementar la calidad de la educación para que la población tenga las herramientas y escriba su propia historia de </a:t>
            </a:r>
            <a:r>
              <a:rPr lang="es-MX" dirty="0" smtClean="0"/>
              <a:t>éxito. </a:t>
            </a:r>
            <a:r>
              <a:rPr lang="es-MX" dirty="0"/>
              <a:t>P</a:t>
            </a:r>
            <a:r>
              <a:rPr lang="es-MX" dirty="0" smtClean="0"/>
              <a:t>romover </a:t>
            </a:r>
            <a:r>
              <a:rPr lang="es-MX" dirty="0"/>
              <a:t>políticas que cierren la brecha entre lo que se enseña en las escuelas y las habilidades que el mundo de hoy demanda desarrollar para un aprendizaje a lo largo de la vida</a:t>
            </a:r>
            <a:r>
              <a:rPr lang="es-MX" dirty="0" smtClean="0"/>
              <a:t>. Fortalecer la articulación entre los niveles educativos y vincularlos  al desarrollo tecnológico y al sector productivo.</a:t>
            </a:r>
          </a:p>
          <a:p>
            <a:pPr algn="just"/>
            <a:r>
              <a:rPr lang="es-MX" dirty="0" smtClean="0"/>
              <a:t>4.- MÉXICO PRÓSPERO.- Incrementar la productividad y la estabilidad económica mediante la generación de oportunidades para todos los sectores de la población. </a:t>
            </a:r>
            <a:r>
              <a:rPr lang="es-MX" dirty="0"/>
              <a:t>B</a:t>
            </a:r>
            <a:r>
              <a:rPr lang="es-MX" dirty="0" smtClean="0"/>
              <a:t>usca </a:t>
            </a:r>
            <a:r>
              <a:rPr lang="es-MX" dirty="0"/>
              <a:t>proveer condiciones favorables para el desarrollo económico, a través de una regulación que permita una sana competencia entre las empresas y el diseño de una política moderna de fomento económico enfocada a generar innovación y crecimiento en sectores estratégicos.</a:t>
            </a:r>
            <a:endParaRPr lang="es-MX" dirty="0" smtClean="0"/>
          </a:p>
          <a:p>
            <a:pPr algn="just"/>
            <a:endParaRPr lang="es-MX" dirty="0"/>
          </a:p>
        </p:txBody>
      </p:sp>
    </p:spTree>
    <p:extLst>
      <p:ext uri="{BB962C8B-B14F-4D97-AF65-F5344CB8AC3E}">
        <p14:creationId xmlns:p14="http://schemas.microsoft.com/office/powerpoint/2010/main" val="64359902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822960" y="476672"/>
            <a:ext cx="7520940" cy="4203805"/>
          </a:xfrm>
        </p:spPr>
        <p:txBody>
          <a:bodyPr/>
          <a:lstStyle/>
          <a:p>
            <a:endParaRPr lang="es-MX" dirty="0" smtClean="0"/>
          </a:p>
          <a:p>
            <a:r>
              <a:rPr lang="es-MX" dirty="0" smtClean="0"/>
              <a:t>5.- MÉXICO ACTOR CON RESPONSABILIDAD GLOBAL.-</a:t>
            </a:r>
          </a:p>
          <a:p>
            <a:r>
              <a:rPr lang="es-MX" dirty="0" smtClean="0"/>
              <a:t>    A través de ésta se defenderá y promoverán los intereses nacionales mediante relaciones internacionales cercanas, benéficas y productivas con el resto de los países del mundo. Se pretende consolidar una política exterior, vigorosa, sostenida y activa.</a:t>
            </a:r>
          </a:p>
          <a:p>
            <a:r>
              <a:rPr lang="es-MX" dirty="0" smtClean="0"/>
              <a:t>   </a:t>
            </a:r>
            <a:r>
              <a:rPr lang="es-MX" dirty="0"/>
              <a:t>Aspiramos a que nuestra nación fortalezca su voz y su presencia en la comunidad internacional, recobrando el liderazgo en beneficio de las grandes causas globales.</a:t>
            </a:r>
            <a:r>
              <a:rPr lang="es-MX" i="1" dirty="0"/>
              <a:t> </a:t>
            </a:r>
            <a:r>
              <a:rPr lang="es-MX" dirty="0"/>
              <a:t>Reafirmaremos</a:t>
            </a:r>
            <a:r>
              <a:rPr lang="es-MX" i="1" dirty="0"/>
              <a:t> </a:t>
            </a:r>
            <a:r>
              <a:rPr lang="es-MX" dirty="0"/>
              <a:t>nuestro</a:t>
            </a:r>
            <a:r>
              <a:rPr lang="es-MX" i="1" dirty="0"/>
              <a:t> </a:t>
            </a:r>
            <a:r>
              <a:rPr lang="es-MX" dirty="0"/>
              <a:t>compromiso con el libre comercio, la movilidad de capitales, la integración productiva, la movilidad segura de las personas y la atracción de talento e inversión al país. Ante los desafíos que enfrentamos tenemos la responsabilidad de trazar una ruta acorde con las nuevas realidades globales</a:t>
            </a:r>
          </a:p>
        </p:txBody>
      </p:sp>
    </p:spTree>
    <p:extLst>
      <p:ext uri="{BB962C8B-B14F-4D97-AF65-F5344CB8AC3E}">
        <p14:creationId xmlns:p14="http://schemas.microsoft.com/office/powerpoint/2010/main" val="136041673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      Las estrategias transversales</a:t>
            </a:r>
            <a:endParaRPr lang="es-MX" dirty="0"/>
          </a:p>
        </p:txBody>
      </p:sp>
      <p:sp>
        <p:nvSpPr>
          <p:cNvPr id="3" name="2 Marcador de contenido"/>
          <p:cNvSpPr>
            <a:spLocks noGrp="1"/>
          </p:cNvSpPr>
          <p:nvPr>
            <p:ph idx="1"/>
          </p:nvPr>
        </p:nvSpPr>
        <p:spPr/>
        <p:txBody>
          <a:bodyPr>
            <a:normAutofit fontScale="92500" lnSpcReduction="10000"/>
          </a:bodyPr>
          <a:lstStyle/>
          <a:p>
            <a:r>
              <a:rPr lang="es-MX" dirty="0" smtClean="0"/>
              <a:t>1.- DEMOCRATIZAR LA PRODUCTIVIDAD.</a:t>
            </a:r>
          </a:p>
          <a:p>
            <a:r>
              <a:rPr lang="es-MX" dirty="0" smtClean="0"/>
              <a:t>Busca que el desarrollo y el progreso lleguen a todos los sectores mediante políticas públicas que ayuden a superar obstáculos que resultan inequitativos y detienen el desarrollo.</a:t>
            </a:r>
            <a:r>
              <a:rPr lang="es-MX" dirty="0"/>
              <a:t> Asimismo, significa generar los estímulos correctos para integrar a todos los mexicanos en la economía formal;</a:t>
            </a:r>
            <a:r>
              <a:rPr lang="es-MX" i="1" dirty="0"/>
              <a:t> </a:t>
            </a:r>
            <a:r>
              <a:rPr lang="es-MX" dirty="0"/>
              <a:t>analizar</a:t>
            </a:r>
            <a:r>
              <a:rPr lang="es-MX" i="1" dirty="0"/>
              <a:t> </a:t>
            </a:r>
            <a:r>
              <a:rPr lang="es-MX" dirty="0"/>
              <a:t>de</a:t>
            </a:r>
            <a:r>
              <a:rPr lang="es-MX" i="1" dirty="0"/>
              <a:t> </a:t>
            </a:r>
            <a:r>
              <a:rPr lang="es-MX" dirty="0"/>
              <a:t>manera</a:t>
            </a:r>
            <a:r>
              <a:rPr lang="es-MX" i="1" dirty="0"/>
              <a:t> </a:t>
            </a:r>
            <a:r>
              <a:rPr lang="es-MX" dirty="0"/>
              <a:t>integral</a:t>
            </a:r>
            <a:r>
              <a:rPr lang="es-MX" i="1" dirty="0"/>
              <a:t> </a:t>
            </a:r>
            <a:r>
              <a:rPr lang="es-MX" dirty="0"/>
              <a:t>la</a:t>
            </a:r>
            <a:r>
              <a:rPr lang="es-MX" i="1" dirty="0"/>
              <a:t> </a:t>
            </a:r>
            <a:r>
              <a:rPr lang="es-MX" dirty="0"/>
              <a:t>política de ingresos y gastos para que las estrategias y programas de gobierno induzcan la formalidad; e incentivar, entre todos los actores de la actividad económica, el uso eficiente de los recursos productivos</a:t>
            </a:r>
            <a:r>
              <a:rPr lang="es-MX" dirty="0" smtClean="0"/>
              <a:t>.</a:t>
            </a:r>
          </a:p>
          <a:p>
            <a:r>
              <a:rPr lang="es-MX" dirty="0" smtClean="0"/>
              <a:t>2.- GOBIERNO CERCANO Y MODERNO.-  Simplificación de la normatividad y trámites burocráticos, orientado a resultados, que optimicen los recursos públicos </a:t>
            </a:r>
            <a:r>
              <a:rPr lang="es-MX" dirty="0"/>
              <a:t>y rinda cuentas de manera clara y oportuna a la </a:t>
            </a:r>
            <a:r>
              <a:rPr lang="es-MX" dirty="0" smtClean="0"/>
              <a:t>ciudadanía.</a:t>
            </a:r>
            <a:r>
              <a:rPr lang="es-MX" i="1" dirty="0"/>
              <a:t> </a:t>
            </a:r>
            <a:r>
              <a:rPr lang="es-MX" i="1" dirty="0" smtClean="0"/>
              <a:t>Acatar el artículo </a:t>
            </a:r>
            <a:r>
              <a:rPr lang="es-MX" i="1" dirty="0"/>
              <a:t>134 de la Constitución: "Los recursos económicos de que dispongan la Federación, los estados, los municipios, el Distrito Federal y los órganos político-administrativos de sus demarcaciones territoriales, se administrarán con eficiencia, eficacia, economía, transparencia y honradez para satisfacer los objetivos a los que estén destinados".</a:t>
            </a:r>
            <a:endParaRPr lang="es-MX" dirty="0"/>
          </a:p>
        </p:txBody>
      </p:sp>
    </p:spTree>
    <p:extLst>
      <p:ext uri="{BB962C8B-B14F-4D97-AF65-F5344CB8AC3E}">
        <p14:creationId xmlns:p14="http://schemas.microsoft.com/office/powerpoint/2010/main" val="217583285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822960" y="548680"/>
            <a:ext cx="7520940" cy="4131797"/>
          </a:xfrm>
        </p:spPr>
        <p:txBody>
          <a:bodyPr/>
          <a:lstStyle/>
          <a:p>
            <a:r>
              <a:rPr lang="es-MX" dirty="0" smtClean="0"/>
              <a:t>3.- PERSPECTIVA DE GÉNERO.</a:t>
            </a:r>
          </a:p>
          <a:p>
            <a:r>
              <a:rPr lang="es-MX" dirty="0" smtClean="0"/>
              <a:t>       Propiciar la igualdad </a:t>
            </a:r>
            <a:r>
              <a:rPr lang="es-MX" dirty="0"/>
              <a:t>sustantiva de oportunidades entre mujeres y hombres. Es inconcebible aspirar a llevar a México hacia su máximo potencial cuando más de la mitad de su población se enfrenta a brechas de género en todos los ámbitos</a:t>
            </a:r>
            <a:r>
              <a:rPr lang="es-MX" dirty="0" smtClean="0"/>
              <a:t>.</a:t>
            </a:r>
          </a:p>
          <a:p>
            <a:r>
              <a:rPr lang="es-MX" dirty="0"/>
              <a:t> </a:t>
            </a:r>
            <a:r>
              <a:rPr lang="es-MX" dirty="0" smtClean="0"/>
              <a:t>      </a:t>
            </a:r>
            <a:r>
              <a:rPr lang="es-MX" dirty="0"/>
              <a:t>El objetivo es fomentar un proceso de cambio profundo que comience al interior de las instituciones de gobierno. Lo anterior con el objeto de evitar que en las dependencias de la Administración Pública Federal se reproduzcan los roles y estereotipos de género que inciden en la desigualdad, la exclusión y discriminación, mismos que</a:t>
            </a:r>
            <a:r>
              <a:rPr lang="es-MX" i="1" dirty="0"/>
              <a:t> </a:t>
            </a:r>
            <a:r>
              <a:rPr lang="es-MX" dirty="0"/>
              <a:t>repercuten</a:t>
            </a:r>
            <a:r>
              <a:rPr lang="es-MX" i="1" dirty="0"/>
              <a:t> </a:t>
            </a:r>
            <a:r>
              <a:rPr lang="es-MX" dirty="0"/>
              <a:t>negativamente</a:t>
            </a:r>
            <a:r>
              <a:rPr lang="es-MX" i="1" dirty="0"/>
              <a:t> </a:t>
            </a:r>
            <a:r>
              <a:rPr lang="es-MX" dirty="0"/>
              <a:t>en</a:t>
            </a:r>
            <a:r>
              <a:rPr lang="es-MX" i="1" dirty="0"/>
              <a:t> </a:t>
            </a:r>
            <a:r>
              <a:rPr lang="es-MX" dirty="0"/>
              <a:t>el</a:t>
            </a:r>
            <a:r>
              <a:rPr lang="es-MX" i="1" dirty="0"/>
              <a:t> </a:t>
            </a:r>
            <a:r>
              <a:rPr lang="es-MX" dirty="0"/>
              <a:t>éxito</a:t>
            </a:r>
            <a:r>
              <a:rPr lang="es-MX" i="1" dirty="0"/>
              <a:t> </a:t>
            </a:r>
            <a:r>
              <a:rPr lang="es-MX" dirty="0"/>
              <a:t>de las </a:t>
            </a:r>
            <a:r>
              <a:rPr lang="es-MX"/>
              <a:t>políticas </a:t>
            </a:r>
            <a:r>
              <a:rPr lang="es-MX" smtClean="0"/>
              <a:t>públicas.</a:t>
            </a:r>
            <a:endParaRPr lang="es-MX" dirty="0"/>
          </a:p>
        </p:txBody>
      </p:sp>
    </p:spTree>
    <p:extLst>
      <p:ext uri="{BB962C8B-B14F-4D97-AF65-F5344CB8AC3E}">
        <p14:creationId xmlns:p14="http://schemas.microsoft.com/office/powerpoint/2010/main" val="318716638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332656"/>
            <a:ext cx="8208912" cy="4347821"/>
          </a:xfrm>
        </p:spPr>
        <p:txBody>
          <a:bodyPr/>
          <a:lstStyle/>
          <a:p>
            <a:r>
              <a:rPr lang="es-MX" dirty="0" smtClean="0"/>
              <a:t>MÉXICO CON EDUCACIÓN DE CALIDAD. DIAGNÓSTICO</a:t>
            </a:r>
          </a:p>
          <a:p>
            <a:pPr>
              <a:buAutoNum type="alphaLcParenR"/>
            </a:pPr>
            <a:r>
              <a:rPr lang="es-MX" dirty="0" smtClean="0">
                <a:solidFill>
                  <a:srgbClr val="FF0000"/>
                </a:solidFill>
              </a:rPr>
              <a:t>EDUC. BÁSICA.-  </a:t>
            </a:r>
            <a:r>
              <a:rPr lang="es-MX" dirty="0" smtClean="0"/>
              <a:t>25.9 </a:t>
            </a:r>
            <a:r>
              <a:rPr lang="es-MX" dirty="0" err="1"/>
              <a:t>M</a:t>
            </a:r>
            <a:r>
              <a:rPr lang="es-MX" dirty="0" err="1" smtClean="0"/>
              <a:t>ill</a:t>
            </a:r>
            <a:r>
              <a:rPr lang="es-MX" dirty="0" smtClean="0"/>
              <a:t>. De niños (</a:t>
            </a:r>
            <a:r>
              <a:rPr lang="es-MX" dirty="0" err="1" smtClean="0"/>
              <a:t>preesc</a:t>
            </a:r>
            <a:r>
              <a:rPr lang="es-MX" dirty="0" smtClean="0"/>
              <a:t>. 4.8, </a:t>
            </a:r>
            <a:r>
              <a:rPr lang="es-MX" dirty="0"/>
              <a:t>P</a:t>
            </a:r>
            <a:r>
              <a:rPr lang="es-MX" dirty="0" smtClean="0"/>
              <a:t>rim. 14.8 y Sec. 6.3 </a:t>
            </a:r>
            <a:r>
              <a:rPr lang="es-MX" dirty="0" err="1" smtClean="0"/>
              <a:t>mill</a:t>
            </a:r>
            <a:r>
              <a:rPr lang="es-MX" dirty="0" smtClean="0"/>
              <a:t>.)    </a:t>
            </a:r>
          </a:p>
          <a:p>
            <a:pPr marL="0" indent="0"/>
            <a:r>
              <a:rPr lang="es-MX" dirty="0" smtClean="0"/>
              <a:t>                                   1.2 </a:t>
            </a:r>
            <a:r>
              <a:rPr lang="es-MX" dirty="0" err="1" smtClean="0"/>
              <a:t>mill</a:t>
            </a:r>
            <a:r>
              <a:rPr lang="es-MX" dirty="0" smtClean="0"/>
              <a:t>. De docentes en 228 </a:t>
            </a:r>
            <a:r>
              <a:rPr lang="es-MX" dirty="0" err="1" smtClean="0"/>
              <a:t>mill</a:t>
            </a:r>
            <a:r>
              <a:rPr lang="es-MX" dirty="0" smtClean="0"/>
              <a:t>. De escuelas.</a:t>
            </a:r>
          </a:p>
          <a:p>
            <a:pPr marL="0" indent="0"/>
            <a:r>
              <a:rPr lang="es-MX" dirty="0"/>
              <a:t> </a:t>
            </a:r>
            <a:r>
              <a:rPr lang="es-MX" dirty="0" smtClean="0"/>
              <a:t>                                   de cada 100 que egresan de </a:t>
            </a:r>
            <a:r>
              <a:rPr lang="es-MX" dirty="0" err="1" smtClean="0"/>
              <a:t>prim</a:t>
            </a:r>
            <a:r>
              <a:rPr lang="es-MX" dirty="0" smtClean="0"/>
              <a:t>., 76 terminan sec. En tiempo y forma.</a:t>
            </a:r>
          </a:p>
          <a:p>
            <a:pPr marL="0" indent="0"/>
            <a:r>
              <a:rPr lang="es-MX" dirty="0" smtClean="0">
                <a:solidFill>
                  <a:srgbClr val="FF0000"/>
                </a:solidFill>
              </a:rPr>
              <a:t>b) EDUC. MEDIA SUP</a:t>
            </a:r>
            <a:r>
              <a:rPr lang="es-MX" dirty="0" smtClean="0"/>
              <a:t>. 4.4 </a:t>
            </a:r>
            <a:r>
              <a:rPr lang="es-MX" dirty="0" err="1" smtClean="0"/>
              <a:t>Mill</a:t>
            </a:r>
            <a:r>
              <a:rPr lang="es-MX" dirty="0" smtClean="0"/>
              <a:t>. De jóvenes. Por cada 100 que egresan, 85% ingresan E.S.</a:t>
            </a:r>
          </a:p>
          <a:p>
            <a:pPr marL="0" indent="0"/>
            <a:r>
              <a:rPr lang="es-MX" dirty="0"/>
              <a:t> </a:t>
            </a:r>
            <a:r>
              <a:rPr lang="es-MX" dirty="0" smtClean="0"/>
              <a:t>                                     </a:t>
            </a:r>
            <a:r>
              <a:rPr lang="es-MX" dirty="0"/>
              <a:t>correspondiendo</a:t>
            </a:r>
            <a:r>
              <a:rPr lang="es-MX" i="1" dirty="0"/>
              <a:t> </a:t>
            </a:r>
            <a:r>
              <a:rPr lang="es-MX" dirty="0"/>
              <a:t>el</a:t>
            </a:r>
            <a:r>
              <a:rPr lang="es-MX" i="1" dirty="0"/>
              <a:t> </a:t>
            </a:r>
            <a:r>
              <a:rPr lang="es-MX" dirty="0"/>
              <a:t>91.3%</a:t>
            </a:r>
            <a:r>
              <a:rPr lang="es-MX" i="1" dirty="0"/>
              <a:t> </a:t>
            </a:r>
            <a:r>
              <a:rPr lang="es-MX" dirty="0"/>
              <a:t>a</a:t>
            </a:r>
            <a:r>
              <a:rPr lang="es-MX" i="1" dirty="0"/>
              <a:t> </a:t>
            </a:r>
            <a:r>
              <a:rPr lang="es-MX" dirty="0"/>
              <a:t>los</a:t>
            </a:r>
            <a:r>
              <a:rPr lang="es-MX" i="1" dirty="0"/>
              <a:t> </a:t>
            </a:r>
            <a:r>
              <a:rPr lang="es-MX" dirty="0"/>
              <a:t>bachilleratos</a:t>
            </a:r>
            <a:r>
              <a:rPr lang="es-MX" i="1" dirty="0"/>
              <a:t> </a:t>
            </a:r>
            <a:r>
              <a:rPr lang="es-MX" dirty="0"/>
              <a:t>y 8.7%</a:t>
            </a:r>
            <a:r>
              <a:rPr lang="es-MX" i="1" dirty="0"/>
              <a:t> </a:t>
            </a:r>
            <a:r>
              <a:rPr lang="es-MX" dirty="0"/>
              <a:t>a</a:t>
            </a:r>
            <a:r>
              <a:rPr lang="es-MX" i="1" dirty="0"/>
              <a:t> </a:t>
            </a:r>
            <a:r>
              <a:rPr lang="es-MX" dirty="0"/>
              <a:t>la</a:t>
            </a:r>
            <a:r>
              <a:rPr lang="es-MX" i="1" dirty="0"/>
              <a:t> </a:t>
            </a:r>
            <a:r>
              <a:rPr lang="es-MX" dirty="0"/>
              <a:t>educación</a:t>
            </a:r>
            <a:r>
              <a:rPr lang="es-MX" i="1" dirty="0"/>
              <a:t> </a:t>
            </a:r>
            <a:r>
              <a:rPr lang="es-MX" i="1" dirty="0" smtClean="0"/>
              <a:t>   </a:t>
            </a:r>
            <a:r>
              <a:rPr lang="es-MX" dirty="0" smtClean="0"/>
              <a:t>profesional</a:t>
            </a:r>
            <a:r>
              <a:rPr lang="es-MX" i="1" dirty="0" smtClean="0"/>
              <a:t> </a:t>
            </a:r>
            <a:r>
              <a:rPr lang="es-MX" dirty="0"/>
              <a:t>técnica,</a:t>
            </a:r>
            <a:r>
              <a:rPr lang="es-MX" i="1" dirty="0"/>
              <a:t> </a:t>
            </a:r>
            <a:r>
              <a:rPr lang="es-MX" dirty="0"/>
              <a:t>donde se incluyen los planteles del Colegio </a:t>
            </a:r>
            <a:r>
              <a:rPr lang="es-MX" dirty="0" smtClean="0"/>
              <a:t>Nacional </a:t>
            </a:r>
            <a:r>
              <a:rPr lang="es-MX" dirty="0"/>
              <a:t>de Educación </a:t>
            </a:r>
            <a:r>
              <a:rPr lang="es-MX" dirty="0" smtClean="0"/>
              <a:t>Profesional </a:t>
            </a:r>
            <a:r>
              <a:rPr lang="es-MX" dirty="0"/>
              <a:t>Técnica (CONALEP). </a:t>
            </a:r>
            <a:endParaRPr lang="es-MX" dirty="0" smtClean="0"/>
          </a:p>
          <a:p>
            <a:pPr marL="0" indent="0"/>
            <a:r>
              <a:rPr lang="es-MX" dirty="0" smtClean="0">
                <a:solidFill>
                  <a:srgbClr val="FF0000"/>
                </a:solidFill>
              </a:rPr>
              <a:t>c) EDUCACIÓN SUPERIOR.- </a:t>
            </a:r>
            <a:r>
              <a:rPr lang="es-MX" dirty="0" smtClean="0"/>
              <a:t>3.3 </a:t>
            </a:r>
            <a:r>
              <a:rPr lang="es-MX" dirty="0" err="1" smtClean="0"/>
              <a:t>Mill</a:t>
            </a:r>
            <a:r>
              <a:rPr lang="es-MX" dirty="0" smtClean="0"/>
              <a:t>. De jóvenes . Destaca</a:t>
            </a:r>
            <a:r>
              <a:rPr lang="es-MX" i="1" dirty="0" smtClean="0"/>
              <a:t> </a:t>
            </a:r>
            <a:r>
              <a:rPr lang="es-MX" dirty="0"/>
              <a:t>que del</a:t>
            </a:r>
            <a:r>
              <a:rPr lang="es-MX" i="1" dirty="0"/>
              <a:t> </a:t>
            </a:r>
            <a:r>
              <a:rPr lang="es-MX" dirty="0"/>
              <a:t>total</a:t>
            </a:r>
            <a:r>
              <a:rPr lang="es-MX" i="1" dirty="0"/>
              <a:t> </a:t>
            </a:r>
            <a:r>
              <a:rPr lang="es-MX" dirty="0"/>
              <a:t>de</a:t>
            </a:r>
            <a:r>
              <a:rPr lang="es-MX" i="1" dirty="0"/>
              <a:t> </a:t>
            </a:r>
            <a:r>
              <a:rPr lang="es-MX" dirty="0"/>
              <a:t>alumnos</a:t>
            </a:r>
            <a:r>
              <a:rPr lang="es-MX" i="1" dirty="0"/>
              <a:t> </a:t>
            </a:r>
            <a:r>
              <a:rPr lang="es-MX" dirty="0"/>
              <a:t>que</a:t>
            </a:r>
            <a:r>
              <a:rPr lang="es-MX" i="1" dirty="0"/>
              <a:t> </a:t>
            </a:r>
            <a:r>
              <a:rPr lang="es-MX" dirty="0"/>
              <a:t>ingresaron</a:t>
            </a:r>
            <a:r>
              <a:rPr lang="es-MX" i="1" dirty="0"/>
              <a:t> </a:t>
            </a:r>
            <a:r>
              <a:rPr lang="es-MX" dirty="0"/>
              <a:t>en</a:t>
            </a:r>
            <a:r>
              <a:rPr lang="es-MX" i="1" dirty="0"/>
              <a:t> </a:t>
            </a:r>
            <a:r>
              <a:rPr lang="es-MX" dirty="0"/>
              <a:t>2010 a</a:t>
            </a:r>
            <a:r>
              <a:rPr lang="es-MX" i="1" dirty="0"/>
              <a:t> </a:t>
            </a:r>
            <a:r>
              <a:rPr lang="es-MX" dirty="0"/>
              <a:t>nivel</a:t>
            </a:r>
            <a:r>
              <a:rPr lang="es-MX" i="1" dirty="0"/>
              <a:t> </a:t>
            </a:r>
            <a:r>
              <a:rPr lang="es-MX" dirty="0"/>
              <a:t>preparatoria,</a:t>
            </a:r>
            <a:r>
              <a:rPr lang="es-MX" i="1" dirty="0"/>
              <a:t> </a:t>
            </a:r>
            <a:r>
              <a:rPr lang="es-MX" dirty="0"/>
              <a:t>el</a:t>
            </a:r>
            <a:r>
              <a:rPr lang="es-MX" i="1" dirty="0"/>
              <a:t> </a:t>
            </a:r>
            <a:r>
              <a:rPr lang="es-MX" dirty="0"/>
              <a:t>49%</a:t>
            </a:r>
            <a:r>
              <a:rPr lang="es-MX" i="1" dirty="0"/>
              <a:t> </a:t>
            </a:r>
            <a:r>
              <a:rPr lang="es-MX" dirty="0"/>
              <a:t>eran</a:t>
            </a:r>
            <a:r>
              <a:rPr lang="es-MX" i="1" dirty="0"/>
              <a:t> </a:t>
            </a:r>
            <a:r>
              <a:rPr lang="es-MX" dirty="0"/>
              <a:t>hombres</a:t>
            </a:r>
            <a:r>
              <a:rPr lang="es-MX" i="1" dirty="0"/>
              <a:t> </a:t>
            </a:r>
            <a:r>
              <a:rPr lang="es-MX" dirty="0"/>
              <a:t>y</a:t>
            </a:r>
            <a:r>
              <a:rPr lang="es-MX" i="1" dirty="0"/>
              <a:t> </a:t>
            </a:r>
            <a:r>
              <a:rPr lang="es-MX" dirty="0"/>
              <a:t>el 51%</a:t>
            </a:r>
            <a:r>
              <a:rPr lang="es-MX" i="1" dirty="0"/>
              <a:t> </a:t>
            </a:r>
            <a:r>
              <a:rPr lang="es-MX" dirty="0"/>
              <a:t>mujeres.</a:t>
            </a:r>
            <a:r>
              <a:rPr lang="es-MX" i="1" dirty="0"/>
              <a:t> </a:t>
            </a:r>
            <a:r>
              <a:rPr lang="es-MX" dirty="0"/>
              <a:t>En</a:t>
            </a:r>
            <a:r>
              <a:rPr lang="es-MX" i="1" dirty="0"/>
              <a:t> </a:t>
            </a:r>
            <a:r>
              <a:rPr lang="es-MX" dirty="0"/>
              <a:t>contraste,</a:t>
            </a:r>
            <a:r>
              <a:rPr lang="es-MX" i="1" dirty="0"/>
              <a:t> </a:t>
            </a:r>
            <a:r>
              <a:rPr lang="es-MX" dirty="0"/>
              <a:t>del</a:t>
            </a:r>
            <a:r>
              <a:rPr lang="es-MX" i="1" dirty="0"/>
              <a:t> </a:t>
            </a:r>
            <a:r>
              <a:rPr lang="es-MX" dirty="0"/>
              <a:t>total</a:t>
            </a:r>
            <a:r>
              <a:rPr lang="es-MX" i="1" dirty="0"/>
              <a:t> </a:t>
            </a:r>
            <a:r>
              <a:rPr lang="es-MX" dirty="0"/>
              <a:t>de</a:t>
            </a:r>
            <a:r>
              <a:rPr lang="es-MX" i="1" dirty="0"/>
              <a:t> </a:t>
            </a:r>
            <a:r>
              <a:rPr lang="es-MX" dirty="0"/>
              <a:t>alumnos que se graduaron de nivel preparatoria ese mismo año, 46.3% fueron hombres y 53.7% mujeres.</a:t>
            </a:r>
            <a:endParaRPr lang="es-MX" dirty="0">
              <a:solidFill>
                <a:srgbClr val="FF0000"/>
              </a:solidFill>
            </a:endParaRPr>
          </a:p>
        </p:txBody>
      </p:sp>
    </p:spTree>
    <p:extLst>
      <p:ext uri="{BB962C8B-B14F-4D97-AF65-F5344CB8AC3E}">
        <p14:creationId xmlns:p14="http://schemas.microsoft.com/office/powerpoint/2010/main" val="1071152696"/>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Ángulos">
  <a:themeElements>
    <a:clrScheme name="Ángulo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Ángulo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Ángulo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181</TotalTime>
  <Words>2217</Words>
  <Application>Microsoft Office PowerPoint</Application>
  <PresentationFormat>Presentación en pantalla (4:3)</PresentationFormat>
  <Paragraphs>48</Paragraphs>
  <Slides>14</Slides>
  <Notes>0</Notes>
  <HiddenSlides>0</HiddenSlides>
  <MMClips>0</MMClips>
  <ScaleCrop>false</ScaleCrop>
  <HeadingPairs>
    <vt:vector size="4" baseType="variant">
      <vt:variant>
        <vt:lpstr>Tema</vt:lpstr>
      </vt:variant>
      <vt:variant>
        <vt:i4>1</vt:i4>
      </vt:variant>
      <vt:variant>
        <vt:lpstr>Títulos de diapositiva</vt:lpstr>
      </vt:variant>
      <vt:variant>
        <vt:i4>14</vt:i4>
      </vt:variant>
    </vt:vector>
  </HeadingPairs>
  <TitlesOfParts>
    <vt:vector size="15" baseType="lpstr">
      <vt:lpstr>Ángulos</vt:lpstr>
      <vt:lpstr>Presentación de PowerPoint</vt:lpstr>
      <vt:lpstr>             Qué es el pnd 2013 – 2018?</vt:lpstr>
      <vt:lpstr>                        ESTRUCTURA</vt:lpstr>
      <vt:lpstr>                Las 5 metas nacionales</vt:lpstr>
      <vt:lpstr>Presentación de PowerPoint</vt:lpstr>
      <vt:lpstr>Presentación de PowerPoint</vt:lpstr>
      <vt:lpstr>      Las estrategias transversales</vt:lpstr>
      <vt:lpstr>Presentación de PowerPoint</vt:lpstr>
      <vt:lpstr>Presentación de PowerPoint</vt:lpstr>
      <vt:lpstr>                      Logro académico</vt:lpstr>
      <vt:lpstr>Presentación de PowerPoint</vt:lpstr>
      <vt:lpstr>Presentación de PowerPoint</vt:lpstr>
      <vt:lpstr>Presentación de PowerPoint</vt:lpstr>
      <vt:lpstr>Presentación de PowerPoint</vt:lpstr>
    </vt:vector>
  </TitlesOfParts>
  <Company>maestrodellaves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ProfePEPE</dc:creator>
  <cp:lastModifiedBy>ProfePEPE</cp:lastModifiedBy>
  <cp:revision>13</cp:revision>
  <dcterms:created xsi:type="dcterms:W3CDTF">2013-11-05T20:46:42Z</dcterms:created>
  <dcterms:modified xsi:type="dcterms:W3CDTF">2013-11-06T01:26:47Z</dcterms:modified>
</cp:coreProperties>
</file>