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1"/>
  </p:notesMasterIdLst>
  <p:handoutMasterIdLst>
    <p:handoutMasterId r:id="rId72"/>
  </p:handoutMasterIdLst>
  <p:sldIdLst>
    <p:sldId id="267" r:id="rId2"/>
    <p:sldId id="312" r:id="rId3"/>
    <p:sldId id="313" r:id="rId4"/>
    <p:sldId id="318" r:id="rId5"/>
    <p:sldId id="317" r:id="rId6"/>
    <p:sldId id="268" r:id="rId7"/>
    <p:sldId id="290" r:id="rId8"/>
    <p:sldId id="269" r:id="rId9"/>
    <p:sldId id="381" r:id="rId10"/>
    <p:sldId id="262" r:id="rId11"/>
    <p:sldId id="263" r:id="rId12"/>
    <p:sldId id="382" r:id="rId13"/>
    <p:sldId id="264" r:id="rId14"/>
    <p:sldId id="265" r:id="rId15"/>
    <p:sldId id="377" r:id="rId16"/>
    <p:sldId id="289" r:id="rId17"/>
    <p:sldId id="271" r:id="rId18"/>
    <p:sldId id="274" r:id="rId19"/>
    <p:sldId id="272" r:id="rId20"/>
    <p:sldId id="266" r:id="rId21"/>
    <p:sldId id="379" r:id="rId22"/>
    <p:sldId id="286" r:id="rId23"/>
    <p:sldId id="287" r:id="rId24"/>
    <p:sldId id="280" r:id="rId25"/>
    <p:sldId id="380" r:id="rId26"/>
    <p:sldId id="283" r:id="rId27"/>
    <p:sldId id="321" r:id="rId28"/>
    <p:sldId id="322" r:id="rId29"/>
    <p:sldId id="325" r:id="rId30"/>
    <p:sldId id="326" r:id="rId31"/>
    <p:sldId id="327" r:id="rId32"/>
    <p:sldId id="328" r:id="rId33"/>
    <p:sldId id="329" r:id="rId34"/>
    <p:sldId id="383" r:id="rId35"/>
    <p:sldId id="384" r:id="rId36"/>
    <p:sldId id="330" r:id="rId37"/>
    <p:sldId id="335" r:id="rId38"/>
    <p:sldId id="367" r:id="rId39"/>
    <p:sldId id="368" r:id="rId40"/>
    <p:sldId id="369" r:id="rId41"/>
    <p:sldId id="370" r:id="rId42"/>
    <p:sldId id="344" r:id="rId43"/>
    <p:sldId id="345" r:id="rId44"/>
    <p:sldId id="346" r:id="rId45"/>
    <p:sldId id="347" r:id="rId46"/>
    <p:sldId id="357" r:id="rId47"/>
    <p:sldId id="385" r:id="rId48"/>
    <p:sldId id="386" r:id="rId49"/>
    <p:sldId id="387" r:id="rId50"/>
    <p:sldId id="388" r:id="rId51"/>
    <p:sldId id="389" r:id="rId52"/>
    <p:sldId id="390" r:id="rId53"/>
    <p:sldId id="391" r:id="rId54"/>
    <p:sldId id="392" r:id="rId55"/>
    <p:sldId id="393" r:id="rId56"/>
    <p:sldId id="394" r:id="rId57"/>
    <p:sldId id="395" r:id="rId58"/>
    <p:sldId id="396" r:id="rId59"/>
    <p:sldId id="397" r:id="rId60"/>
    <p:sldId id="398" r:id="rId61"/>
    <p:sldId id="399" r:id="rId62"/>
    <p:sldId id="400" r:id="rId63"/>
    <p:sldId id="401" r:id="rId64"/>
    <p:sldId id="402" r:id="rId65"/>
    <p:sldId id="403" r:id="rId66"/>
    <p:sldId id="404" r:id="rId67"/>
    <p:sldId id="405" r:id="rId68"/>
    <p:sldId id="406" r:id="rId69"/>
    <p:sldId id="407" r:id="rId70"/>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BCFEDB-52D8-4399-BD69-0574A75B5492}" type="datetimeFigureOut">
              <a:rPr lang="es-MX" smtClean="0"/>
              <a:pPr/>
              <a:t>11/11/2013</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1386FB-9F9B-421C-87FF-C2A2FBB4C060}" type="slidenum">
              <a:rPr lang="es-MX" smtClean="0"/>
              <a:pPr/>
              <a:t>‹Nº›</a:t>
            </a:fld>
            <a:endParaRPr lang="es-MX"/>
          </a:p>
        </p:txBody>
      </p:sp>
    </p:spTree>
    <p:extLst>
      <p:ext uri="{BB962C8B-B14F-4D97-AF65-F5344CB8AC3E}">
        <p14:creationId xmlns:p14="http://schemas.microsoft.com/office/powerpoint/2010/main" val="277286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20E166-C2D9-4EFA-991F-5620F4B96FA2}" type="datetimeFigureOut">
              <a:rPr lang="es-MX" smtClean="0"/>
              <a:pPr/>
              <a:t>11/11/2013</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F8400C-1C8C-4967-8FD3-21F3E631E2BA}" type="slidenum">
              <a:rPr lang="es-MX" smtClean="0"/>
              <a:pPr/>
              <a:t>‹Nº›</a:t>
            </a:fld>
            <a:endParaRPr lang="es-MX"/>
          </a:p>
        </p:txBody>
      </p:sp>
    </p:spTree>
    <p:extLst>
      <p:ext uri="{BB962C8B-B14F-4D97-AF65-F5344CB8AC3E}">
        <p14:creationId xmlns:p14="http://schemas.microsoft.com/office/powerpoint/2010/main" val="225506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Diapositiva de título">
    <p:spTree>
      <p:nvGrpSpPr>
        <p:cNvPr id="1" name=""/>
        <p:cNvGrpSpPr/>
        <p:nvPr/>
      </p:nvGrpSpPr>
      <p:grpSpPr>
        <a:xfrm>
          <a:off x="0" y="0"/>
          <a:ext cx="0" cy="0"/>
          <a:chOff x="0" y="0"/>
          <a:chExt cx="0" cy="0"/>
        </a:xfrm>
      </p:grpSpPr>
      <p:sp>
        <p:nvSpPr>
          <p:cNvPr id="2" name="1 Rectángulo"/>
          <p:cNvSpPr/>
          <p:nvPr/>
        </p:nvSpPr>
        <p:spPr bwMode="white">
          <a:xfrm>
            <a:off x="0" y="6165850"/>
            <a:ext cx="9144000" cy="6921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Rectángulo"/>
          <p:cNvSpPr/>
          <p:nvPr userDrawn="1"/>
        </p:nvSpPr>
        <p:spPr>
          <a:xfrm>
            <a:off x="-9525" y="6308725"/>
            <a:ext cx="2249488" cy="457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Rectángulo"/>
          <p:cNvSpPr/>
          <p:nvPr/>
        </p:nvSpPr>
        <p:spPr>
          <a:xfrm>
            <a:off x="2359025" y="6308725"/>
            <a:ext cx="6784975" cy="44926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1 Rectángulo"/>
          <p:cNvSpPr/>
          <p:nvPr/>
        </p:nvSpPr>
        <p:spPr bwMode="white">
          <a:xfrm>
            <a:off x="0" y="6165850"/>
            <a:ext cx="9144000" cy="6921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Rectángulo"/>
          <p:cNvSpPr/>
          <p:nvPr userDrawn="1"/>
        </p:nvSpPr>
        <p:spPr>
          <a:xfrm>
            <a:off x="-9525" y="6308725"/>
            <a:ext cx="2249488" cy="457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Rectángulo"/>
          <p:cNvSpPr/>
          <p:nvPr/>
        </p:nvSpPr>
        <p:spPr>
          <a:xfrm>
            <a:off x="2359025" y="6308725"/>
            <a:ext cx="6784975" cy="44926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025472-4F8D-4990-8DF1-E95B747516F8}" type="datetimeFigureOut">
              <a:rPr lang="es-MX" smtClean="0"/>
              <a:pPr/>
              <a:t>11/11/2013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9FF0BB-EE36-400C-9A2E-91D24361B0EF}"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25472-4F8D-4990-8DF1-E95B747516F8}" type="datetimeFigureOut">
              <a:rPr lang="es-MX" smtClean="0"/>
              <a:pPr/>
              <a:t>11/11/2013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FF0BB-EE36-400C-9A2E-91D24361B0E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3.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3" Type="http://schemas.openxmlformats.org/officeDocument/2006/relationships/image" Target="../media/image1.emf"/><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44.gif"/><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oleObject" Target="../embeddings/oleObject2.bin"/><Relationship Id="rId1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hyperlink" Target="http://www.google.com.mx/imgres?imgurl=http://3.bp.blogspot.com/-85Lu259q-NU/T1sn_tyI85I/AAAAAAAABqg/GGFcS8Nzvm4/s1600/liderazgo_manipulacion_1.jpg&amp;imgrefurl=http://elartedelaestrategia.blogspot.com/2012/03/liderazgo-y-manipulacion.html&amp;usg=__yOeLIarevF2BZzfPXakaFCn6F0k=&amp;h=361&amp;w=283&amp;sz=12&amp;hl=es-419&amp;start=19&amp;zoom=1&amp;tbnid=pA7F18kvm8gyPM:&amp;tbnh=121&amp;tbnw=95&amp;ei=4QhKUKz9J6nX0QGUvIGQBw&amp;prev=/search?q=liderazgo&amp;hl=es-419&amp;gbv=2&amp;tbm=isch&amp;itbs=1" TargetMode="External"/><Relationship Id="rId5" Type="http://schemas.openxmlformats.org/officeDocument/2006/relationships/image" Target="../media/image45.jpeg"/><Relationship Id="rId4" Type="http://schemas.openxmlformats.org/officeDocument/2006/relationships/hyperlink" Target="http://www.google.com.mx/imgres?imgurl=http://3.bp.blogspot.com/_EXZV0mUQJg8/TOmLSk952LI/AAAAAAAADlg/aqagSdkPy5s/s400/liderazgo+y+exito.jpg&amp;imgrefurl=http://joseherediatdf.blogspot.com/2010/11/motivacion-para-un-verdadero-trabajo-en.html&amp;usg=__DbpdcrizLKFVMooROSessFJbsLs=&amp;h=300&amp;w=300&amp;sz=24&amp;hl=es-419&amp;start=3&amp;zoom=1&amp;tbnid=2G5sNQZ2y5d4uM:&amp;tbnh=116&amp;tbnw=116&amp;ei=AghKUJrDMqqX0QG14YDQDg&amp;prev=/search?q=equipos+de+TRABAJADORES&amp;hl=es-419&amp;gbv=2&amp;tbm=isch&amp;itbs=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47.gif"/></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hyperlink" Target="http://www.google.com.mx/imgres?imgurl=http://biblioteca.itson.mx/oa/educacion/oa1/ParadigmasInvestigacion/img/conclusion_imagen.jpg&amp;imgrefurl=http://biblioteca.itson.mx/oa/educacion/oa1/ParadigmasInvestigacion/i9.htm&amp;usg=__6jQ-SfrSuz0Ao2YS1TJ8RAfFows=&amp;h=283&amp;w=358&amp;sz=17&amp;hl=es-419&amp;start=3&amp;zoom=1&amp;tbnid=BZlppWzngyGC-M:&amp;tbnh=96&amp;tbnw=121&amp;ei=de5IUPXIE8PKiwLrooGYCw&amp;prev=/search?q=conclusion&amp;hl=es-419&amp;sa=N&amp;gbv=2&amp;tbm=isch&amp;itbs=1"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7.g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7.g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7.g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7.g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7.g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hyperlink" Target="http://www.google.com.mx/imgres?imgurl=http://www.eleducador.com/ecu/images/stories/fotos_actualidad_educativa/Lenguaje/25794.jpg&amp;imgrefurl=http://www.eleducador.com/ecu/index.php?option=com_content&amp;view=article&amp;id=156:animacion-a-la-lectura&amp;catid=46:lenguaje&amp;Itemid=41&amp;usg=__epNSQRvOa0aucw1h6ef6g-Y3yWM=&amp;h=300&amp;w=269&amp;sz=42&amp;hl=es-419&amp;start=53&amp;zoom=1&amp;tbnid=Y3vxLlx1bZqiuM:&amp;tbnh=116&amp;tbnw=104&amp;ei=3vFIUOemOqqSiAKDyID4CA&amp;prev=/search?q=lectura&amp;start=40&amp;hl=es-419&amp;sa=N&amp;gbv=2&amp;tbm=isch&amp;itbs=1"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54.gif"/></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www.proverbia.net/citasautor.asp?autor=4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2411760" y="260648"/>
            <a:ext cx="4536504" cy="1118272"/>
          </a:xfrm>
          <a:prstGeom prst="rect">
            <a:avLst/>
          </a:prstGeom>
          <a:noFill/>
          <a:ln w="9525">
            <a:noFill/>
            <a:miter lim="800000"/>
            <a:headEnd/>
            <a:tailEnd/>
          </a:ln>
        </p:spPr>
      </p:pic>
      <p:pic>
        <p:nvPicPr>
          <p:cNvPr id="1029" name="Picture 8"/>
          <p:cNvPicPr>
            <a:picLocks noChangeAspect="1" noChangeArrowheads="1"/>
          </p:cNvPicPr>
          <p:nvPr/>
        </p:nvPicPr>
        <p:blipFill>
          <a:blip r:embed="rId3" cstate="print"/>
          <a:srcRect/>
          <a:stretch>
            <a:fillRect/>
          </a:stretch>
        </p:blipFill>
        <p:spPr bwMode="auto">
          <a:xfrm>
            <a:off x="251520" y="4687136"/>
            <a:ext cx="1733448" cy="1550176"/>
          </a:xfrm>
          <a:prstGeom prst="rect">
            <a:avLst/>
          </a:prstGeom>
          <a:noFill/>
          <a:ln w="9525">
            <a:noFill/>
            <a:miter lim="800000"/>
            <a:headEnd/>
            <a:tailEnd/>
          </a:ln>
        </p:spPr>
      </p:pic>
      <p:sp>
        <p:nvSpPr>
          <p:cNvPr id="41" name="Text Box 5"/>
          <p:cNvSpPr txBox="1">
            <a:spLocks noChangeArrowheads="1"/>
          </p:cNvSpPr>
          <p:nvPr/>
        </p:nvSpPr>
        <p:spPr bwMode="auto">
          <a:xfrm>
            <a:off x="1547664" y="1916683"/>
            <a:ext cx="6538913" cy="1584325"/>
          </a:xfrm>
          <a:prstGeom prst="rect">
            <a:avLst/>
          </a:prstGeom>
          <a:noFill/>
          <a:ln w="9525">
            <a:noFill/>
            <a:miter lim="800000"/>
            <a:headEnd/>
            <a:tailEnd/>
          </a:ln>
        </p:spPr>
        <p:txBody>
          <a:bodyPr/>
          <a:lstStyle/>
          <a:p>
            <a:pPr algn="ctr">
              <a:spcAft>
                <a:spcPts val="1000"/>
              </a:spcAft>
              <a:defRPr/>
            </a:pPr>
            <a:r>
              <a:rPr lang="es-MX" sz="2800" b="1" dirty="0">
                <a:solidFill>
                  <a:srgbClr val="004BE2"/>
                </a:solidFill>
                <a:effectLst>
                  <a:outerShdw blurRad="38100" dist="38100" dir="2700000" algn="tl">
                    <a:srgbClr val="C0C0C0"/>
                  </a:outerShdw>
                </a:effectLst>
                <a:latin typeface="+mj-lt"/>
                <a:cs typeface="Arial" pitchFamily="34" charset="0"/>
              </a:rPr>
              <a:t>COORDINACIÓN DE EDUCACIÓN BÁSICA</a:t>
            </a:r>
          </a:p>
          <a:p>
            <a:pPr algn="ctr">
              <a:spcAft>
                <a:spcPts val="0"/>
              </a:spcAft>
              <a:defRPr/>
            </a:pPr>
            <a:r>
              <a:rPr lang="es-MX" b="1" dirty="0">
                <a:solidFill>
                  <a:srgbClr val="004BE2"/>
                </a:solidFill>
                <a:effectLst>
                  <a:outerShdw blurRad="38100" dist="38100" dir="2700000" algn="tl">
                    <a:srgbClr val="C0C0C0"/>
                  </a:outerShdw>
                </a:effectLst>
                <a:latin typeface="+mj-lt"/>
                <a:cs typeface="Arial" pitchFamily="34" charset="0"/>
              </a:rPr>
              <a:t>DIRECCIÓN GENERAL DE EDUCACIÓN PREESCOLAR</a:t>
            </a:r>
          </a:p>
          <a:p>
            <a:pPr algn="ctr">
              <a:spcAft>
                <a:spcPts val="0"/>
              </a:spcAft>
              <a:defRPr/>
            </a:pPr>
            <a:r>
              <a:rPr lang="es-MX" b="1" dirty="0">
                <a:solidFill>
                  <a:srgbClr val="004BE2"/>
                </a:solidFill>
                <a:effectLst>
                  <a:outerShdw blurRad="38100" dist="38100" dir="2700000" algn="tl">
                    <a:srgbClr val="C0C0C0"/>
                  </a:outerShdw>
                </a:effectLst>
                <a:latin typeface="+mj-lt"/>
                <a:cs typeface="Arial" pitchFamily="34" charset="0"/>
              </a:rPr>
              <a:t>DIRECCIÓN GENERAL DE EDUCACIÓN PRIMARIA</a:t>
            </a:r>
          </a:p>
          <a:p>
            <a:pPr algn="ctr">
              <a:spcAft>
                <a:spcPts val="0"/>
              </a:spcAft>
              <a:defRPr/>
            </a:pPr>
            <a:r>
              <a:rPr lang="es-MX" b="1" dirty="0">
                <a:solidFill>
                  <a:srgbClr val="004BE2"/>
                </a:solidFill>
                <a:effectLst>
                  <a:outerShdw blurRad="38100" dist="38100" dir="2700000" algn="tl">
                    <a:srgbClr val="C0C0C0"/>
                  </a:outerShdw>
                </a:effectLst>
                <a:latin typeface="+mj-lt"/>
                <a:cs typeface="Arial" pitchFamily="34" charset="0"/>
              </a:rPr>
              <a:t>DIRECCIÓN GENERAL DE EDUCACIÓN</a:t>
            </a:r>
            <a:r>
              <a:rPr lang="es-MX" sz="2000" b="1" dirty="0">
                <a:solidFill>
                  <a:srgbClr val="004BE2"/>
                </a:solidFill>
                <a:effectLst>
                  <a:outerShdw blurRad="38100" dist="38100" dir="2700000" algn="tl">
                    <a:srgbClr val="C0C0C0"/>
                  </a:outerShdw>
                </a:effectLst>
                <a:latin typeface="+mj-lt"/>
                <a:cs typeface="Arial" pitchFamily="34" charset="0"/>
              </a:rPr>
              <a:t> </a:t>
            </a:r>
            <a:r>
              <a:rPr lang="es-MX" b="1" dirty="0" smtClean="0">
                <a:solidFill>
                  <a:srgbClr val="004BE2"/>
                </a:solidFill>
                <a:effectLst>
                  <a:outerShdw blurRad="38100" dist="38100" dir="2700000" algn="tl">
                    <a:srgbClr val="C0C0C0"/>
                  </a:outerShdw>
                </a:effectLst>
                <a:latin typeface="+mj-lt"/>
                <a:cs typeface="Arial" pitchFamily="34" charset="0"/>
              </a:rPr>
              <a:t>SECUNDARIA</a:t>
            </a:r>
          </a:p>
          <a:p>
            <a:pPr algn="ctr">
              <a:spcAft>
                <a:spcPts val="0"/>
              </a:spcAft>
              <a:defRPr/>
            </a:pPr>
            <a:endParaRPr lang="es-MX" sz="2000" b="1" dirty="0" smtClean="0">
              <a:solidFill>
                <a:srgbClr val="004BE2"/>
              </a:solidFill>
              <a:effectLst>
                <a:outerShdw blurRad="38100" dist="38100" dir="2700000" algn="tl">
                  <a:srgbClr val="C0C0C0"/>
                </a:outerShdw>
              </a:effectLst>
              <a:latin typeface="+mj-lt"/>
              <a:cs typeface="Arial" pitchFamily="34" charset="0"/>
            </a:endParaRPr>
          </a:p>
          <a:p>
            <a:pPr algn="ctr">
              <a:spcAft>
                <a:spcPts val="0"/>
              </a:spcAft>
              <a:defRPr/>
            </a:pPr>
            <a:r>
              <a:rPr lang="es-MX" sz="2000" b="1" dirty="0" smtClean="0">
                <a:solidFill>
                  <a:srgbClr val="004BE2"/>
                </a:solidFill>
                <a:effectLst>
                  <a:outerShdw blurRad="38100" dist="38100" dir="2700000" algn="tl">
                    <a:srgbClr val="C0C0C0"/>
                  </a:outerShdw>
                </a:effectLst>
                <a:latin typeface="+mj-lt"/>
                <a:cs typeface="Arial" pitchFamily="34" charset="0"/>
              </a:rPr>
              <a:t>REFORMA INTEGRAL DE LA EDUCACIÓN BÁSICA</a:t>
            </a:r>
            <a:endParaRPr lang="es-MX" sz="2000" b="1" dirty="0">
              <a:solidFill>
                <a:srgbClr val="004BE2"/>
              </a:solidFill>
              <a:latin typeface="+mj-lt"/>
              <a:cs typeface="Arial" pitchFamily="34" charset="0"/>
            </a:endParaRPr>
          </a:p>
          <a:p>
            <a:pPr>
              <a:spcAft>
                <a:spcPts val="1000"/>
              </a:spcAft>
              <a:defRPr/>
            </a:pPr>
            <a:endParaRPr lang="es-MX" sz="1100" dirty="0">
              <a:solidFill>
                <a:srgbClr val="0033CC"/>
              </a:solidFill>
              <a:latin typeface="+mj-lt"/>
              <a:cs typeface="Arial" pitchFamily="34" charset="0"/>
            </a:endParaRPr>
          </a:p>
          <a:p>
            <a:pPr>
              <a:spcAft>
                <a:spcPts val="1000"/>
              </a:spcAft>
              <a:defRPr/>
            </a:pPr>
            <a:endParaRPr lang="es-MX" sz="1100" dirty="0">
              <a:solidFill>
                <a:srgbClr val="0033CC"/>
              </a:solidFill>
              <a:latin typeface="+mj-lt"/>
              <a:cs typeface="Arial" pitchFamily="34" charset="0"/>
            </a:endParaRPr>
          </a:p>
          <a:p>
            <a:pPr>
              <a:spcAft>
                <a:spcPts val="1000"/>
              </a:spcAft>
              <a:defRPr/>
            </a:pPr>
            <a:endParaRPr lang="es-MX" sz="1100" dirty="0">
              <a:solidFill>
                <a:srgbClr val="0033CC"/>
              </a:solidFill>
              <a:latin typeface="+mj-lt"/>
              <a:cs typeface="Arial" pitchFamily="34" charset="0"/>
            </a:endParaRPr>
          </a:p>
        </p:txBody>
      </p:sp>
      <p:sp>
        <p:nvSpPr>
          <p:cNvPr id="39" name="38 CuadroTexto"/>
          <p:cNvSpPr txBox="1"/>
          <p:nvPr/>
        </p:nvSpPr>
        <p:spPr>
          <a:xfrm>
            <a:off x="1691680" y="4563125"/>
            <a:ext cx="7416824" cy="954107"/>
          </a:xfrm>
          <a:prstGeom prst="rect">
            <a:avLst/>
          </a:prstGeom>
          <a:noFill/>
        </p:spPr>
        <p:txBody>
          <a:bodyPr wrap="square" rtlCol="0">
            <a:spAutoFit/>
          </a:bodyPr>
          <a:lstStyle/>
          <a:p>
            <a:pPr algn="ctr"/>
            <a:r>
              <a:rPr lang="es-MX" sz="2800" b="1" dirty="0" smtClean="0">
                <a:solidFill>
                  <a:srgbClr val="002060"/>
                </a:solidFill>
              </a:rPr>
              <a:t>Reuniones Regionales Académicas </a:t>
            </a:r>
          </a:p>
          <a:p>
            <a:pPr algn="ctr"/>
            <a:r>
              <a:rPr lang="es-MX" sz="2800" b="1" dirty="0" smtClean="0">
                <a:solidFill>
                  <a:srgbClr val="002060"/>
                </a:solidFill>
              </a:rPr>
              <a:t>de Educación Básica</a:t>
            </a:r>
            <a:endParaRPr lang="es-MX" sz="28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084168" y="188640"/>
            <a:ext cx="2897477"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7" name="2 Marcador de contenido"/>
          <p:cNvSpPr txBox="1">
            <a:spLocks/>
          </p:cNvSpPr>
          <p:nvPr/>
        </p:nvSpPr>
        <p:spPr>
          <a:xfrm>
            <a:off x="683568" y="2708920"/>
            <a:ext cx="7725544" cy="2808312"/>
          </a:xfrm>
          <a:prstGeom prst="rect">
            <a:avLst/>
          </a:prstGeom>
          <a:ln>
            <a:noFill/>
          </a:ln>
        </p:spPr>
        <p:style>
          <a:lnRef idx="2">
            <a:schemeClr val="accent3"/>
          </a:lnRef>
          <a:fillRef idx="1">
            <a:schemeClr val="lt1"/>
          </a:fillRef>
          <a:effectRef idx="0">
            <a:schemeClr val="accent3"/>
          </a:effectRef>
          <a:fontRef idx="minor">
            <a:schemeClr val="dk1"/>
          </a:fontRef>
        </p:style>
        <p:txBody>
          <a:bodyPr/>
          <a:lstStyle/>
          <a:p>
            <a:pPr algn="just"/>
            <a:endParaRPr lang="es-MX" sz="2400" dirty="0" smtClean="0"/>
          </a:p>
          <a:p>
            <a:pPr algn="just"/>
            <a:r>
              <a:rPr lang="es-MX" sz="2400" dirty="0" smtClean="0">
                <a:solidFill>
                  <a:srgbClr val="002060"/>
                </a:solidFill>
              </a:rPr>
              <a:t>La Reforma Integral de Educación Básica (RIEB) requiere, de colectivos escolares que desarrollen </a:t>
            </a:r>
            <a:r>
              <a:rPr lang="es-MX" sz="2400" b="1" dirty="0" smtClean="0">
                <a:solidFill>
                  <a:srgbClr val="002060"/>
                </a:solidFill>
              </a:rPr>
              <a:t>nuevas formas de relación, colaboración y organización</a:t>
            </a:r>
            <a:r>
              <a:rPr lang="es-MX" sz="2400" dirty="0" smtClean="0">
                <a:solidFill>
                  <a:srgbClr val="002060"/>
                </a:solidFill>
              </a:rPr>
              <a:t> que forma parte de una </a:t>
            </a:r>
            <a:r>
              <a:rPr lang="es-MX" sz="2400" b="1" dirty="0" smtClean="0">
                <a:solidFill>
                  <a:srgbClr val="002060"/>
                </a:solidFill>
              </a:rPr>
              <a:t>red de gestión de aprendizajes</a:t>
            </a:r>
            <a:r>
              <a:rPr lang="es-MX" sz="2400" dirty="0" smtClean="0">
                <a:solidFill>
                  <a:srgbClr val="002060"/>
                </a:solidFill>
              </a:rPr>
              <a:t> </a:t>
            </a:r>
            <a:r>
              <a:rPr lang="es-MX" sz="2400" u="sng" dirty="0" smtClean="0">
                <a:solidFill>
                  <a:srgbClr val="002060"/>
                </a:solidFill>
              </a:rPr>
              <a:t>de  directivos, docentes, alumnos, padres de familia y otros actores de la comunidad.</a:t>
            </a:r>
            <a:endParaRPr lang="es-MX" sz="2400" u="sng" dirty="0">
              <a:solidFill>
                <a:srgbClr val="002060"/>
              </a:solidFill>
            </a:endParaRPr>
          </a:p>
        </p:txBody>
      </p:sp>
      <p:sp>
        <p:nvSpPr>
          <p:cNvPr id="8" name="7 CuadroTexto"/>
          <p:cNvSpPr txBox="1">
            <a:spLocks noChangeArrowheads="1"/>
          </p:cNvSpPr>
          <p:nvPr/>
        </p:nvSpPr>
        <p:spPr bwMode="auto">
          <a:xfrm>
            <a:off x="1835696" y="1196752"/>
            <a:ext cx="5112568" cy="1569660"/>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3200" dirty="0" smtClean="0">
                <a:solidFill>
                  <a:schemeClr val="accent6">
                    <a:lumMod val="50000"/>
                  </a:schemeClr>
                </a:solidFill>
              </a:rPr>
              <a:t>Acuerdo 592</a:t>
            </a:r>
          </a:p>
          <a:p>
            <a:pPr algn="ctr"/>
            <a:r>
              <a:rPr lang="es-MX" sz="3200" dirty="0" smtClean="0">
                <a:solidFill>
                  <a:schemeClr val="accent6">
                    <a:lumMod val="50000"/>
                  </a:schemeClr>
                </a:solidFill>
              </a:rPr>
              <a:t>Modelo de Gestión Educativa</a:t>
            </a:r>
          </a:p>
          <a:p>
            <a:pPr algn="ctr"/>
            <a:endParaRPr lang="es-MX" sz="3200" cap="all" dirty="0" smtClean="0">
              <a:ln w="0"/>
              <a:solidFill>
                <a:schemeClr val="accent6">
                  <a:lumMod val="50000"/>
                </a:schemeClr>
              </a:solidFill>
              <a:effectLst>
                <a:reflection blurRad="12700" stA="50000" endPos="50000" dist="5000" dir="5400000" sy="-100000" rotWithShape="0"/>
              </a:effectLst>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251520" y="188640"/>
            <a:ext cx="2984678" cy="836712"/>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560" y="1340768"/>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7" name="2 Marcador de contenido"/>
          <p:cNvSpPr txBox="1">
            <a:spLocks/>
          </p:cNvSpPr>
          <p:nvPr/>
        </p:nvSpPr>
        <p:spPr>
          <a:xfrm>
            <a:off x="395536" y="1052736"/>
            <a:ext cx="6264696" cy="4968552"/>
          </a:xfrm>
          <a:prstGeom prst="rect">
            <a:avLst/>
          </a:prstGeo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MX" sz="2400" b="1" dirty="0" smtClean="0">
                <a:solidFill>
                  <a:srgbClr val="002060"/>
                </a:solidFill>
              </a:rPr>
              <a:t>La RIEB propone los Estándares de Gestión para la Educación Básica como normas que orienten la organización escolar , es decir como debe ser las prácticas y las relaciones de cada actor escolar.</a:t>
            </a:r>
          </a:p>
          <a:p>
            <a:endParaRPr lang="es-MX" sz="2400" b="1" dirty="0" smtClean="0">
              <a:solidFill>
                <a:srgbClr val="002060"/>
              </a:solidFill>
            </a:endParaRPr>
          </a:p>
          <a:p>
            <a:r>
              <a:rPr lang="es-MX" sz="2400" b="1" dirty="0" smtClean="0">
                <a:solidFill>
                  <a:srgbClr val="002060"/>
                </a:solidFill>
              </a:rPr>
              <a:t>Una gestión con:</a:t>
            </a:r>
          </a:p>
          <a:p>
            <a:pPr lvl="0">
              <a:buFont typeface="Wingdings" pitchFamily="2" charset="2"/>
              <a:buChar char="§"/>
            </a:pPr>
            <a:r>
              <a:rPr lang="es-MX" sz="2400" dirty="0" smtClean="0">
                <a:solidFill>
                  <a:schemeClr val="accent6">
                    <a:lumMod val="50000"/>
                  </a:schemeClr>
                </a:solidFill>
              </a:rPr>
              <a:t> Bases democráticas para la toma de decisiones, centrada en el aprendizaje de los alumnos.</a:t>
            </a:r>
          </a:p>
          <a:p>
            <a:pPr lvl="0">
              <a:buFont typeface="Wingdings" pitchFamily="2" charset="2"/>
              <a:buChar char="§"/>
            </a:pPr>
            <a:r>
              <a:rPr lang="es-MX" sz="2400" dirty="0" smtClean="0">
                <a:solidFill>
                  <a:schemeClr val="accent6">
                    <a:lumMod val="50000"/>
                  </a:schemeClr>
                </a:solidFill>
              </a:rPr>
              <a:t>Con corresponsabilidad.</a:t>
            </a:r>
          </a:p>
          <a:p>
            <a:pPr lvl="0">
              <a:buFont typeface="Wingdings" pitchFamily="2" charset="2"/>
              <a:buChar char="§"/>
            </a:pPr>
            <a:r>
              <a:rPr lang="es-MX" sz="2400" dirty="0" smtClean="0">
                <a:solidFill>
                  <a:schemeClr val="accent6">
                    <a:lumMod val="50000"/>
                  </a:schemeClr>
                </a:solidFill>
              </a:rPr>
              <a:t>Transparencia y rendición de cuentas.</a:t>
            </a:r>
          </a:p>
          <a:p>
            <a:pPr lvl="0">
              <a:buFont typeface="Wingdings" pitchFamily="2" charset="2"/>
              <a:buChar char="§"/>
            </a:pPr>
            <a:r>
              <a:rPr lang="es-MX" sz="2400" dirty="0" smtClean="0">
                <a:solidFill>
                  <a:schemeClr val="accent6">
                    <a:lumMod val="50000"/>
                  </a:schemeClr>
                </a:solidFill>
              </a:rPr>
              <a:t>Un liderazgo directivo que alinea actores visiones y propósitos.</a:t>
            </a:r>
          </a:p>
          <a:p>
            <a:pPr lvl="0">
              <a:buFont typeface="Wingdings" pitchFamily="2" charset="2"/>
              <a:buChar char="§"/>
            </a:pPr>
            <a:r>
              <a:rPr lang="es-MX" sz="2400" dirty="0" smtClean="0">
                <a:solidFill>
                  <a:schemeClr val="accent6">
                    <a:lumMod val="50000"/>
                  </a:schemeClr>
                </a:solidFill>
              </a:rPr>
              <a:t>Propicia la comunicación eficaz.</a:t>
            </a:r>
          </a:p>
          <a:p>
            <a:pPr lvl="0">
              <a:buFont typeface="Wingdings" pitchFamily="2" charset="2"/>
              <a:buChar char="§"/>
            </a:pPr>
            <a:endParaRPr lang="es-MX" sz="2400" dirty="0">
              <a:solidFill>
                <a:schemeClr val="accent6">
                  <a:lumMod val="50000"/>
                </a:schemeClr>
              </a:solidFill>
            </a:endParaRPr>
          </a:p>
        </p:txBody>
      </p:sp>
      <p:pic>
        <p:nvPicPr>
          <p:cNvPr id="132098" name="Picture 2"/>
          <p:cNvPicPr>
            <a:picLocks noChangeAspect="1" noChangeArrowheads="1"/>
          </p:cNvPicPr>
          <p:nvPr/>
        </p:nvPicPr>
        <p:blipFill>
          <a:blip r:embed="rId4" cstate="print"/>
          <a:srcRect/>
          <a:stretch>
            <a:fillRect/>
          </a:stretch>
        </p:blipFill>
        <p:spPr bwMode="auto">
          <a:xfrm>
            <a:off x="7092280" y="2708920"/>
            <a:ext cx="1796155" cy="2520280"/>
          </a:xfrm>
          <a:prstGeom prst="rect">
            <a:avLst/>
          </a:prstGeom>
          <a:noFill/>
          <a:ln w="9525">
            <a:noFill/>
            <a:miter lim="800000"/>
            <a:headEnd/>
            <a:tailEnd/>
          </a:ln>
        </p:spPr>
      </p:pic>
      <p:sp>
        <p:nvSpPr>
          <p:cNvPr id="8" name="7 CuadroTexto"/>
          <p:cNvSpPr txBox="1"/>
          <p:nvPr/>
        </p:nvSpPr>
        <p:spPr>
          <a:xfrm>
            <a:off x="7020272" y="1916832"/>
            <a:ext cx="1584176" cy="707886"/>
          </a:xfrm>
          <a:prstGeom prst="rect">
            <a:avLst/>
          </a:prstGeom>
          <a:noFill/>
        </p:spPr>
        <p:txBody>
          <a:bodyPr wrap="square" rtlCol="0">
            <a:spAutoFit/>
          </a:bodyPr>
          <a:lstStyle/>
          <a:p>
            <a:r>
              <a:rPr lang="es-MX" sz="2000" b="1" dirty="0" smtClean="0"/>
              <a:t>Para saber más:</a:t>
            </a:r>
            <a:endParaRPr lang="es-MX"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251520" y="188640"/>
            <a:ext cx="2984678" cy="836712"/>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539552" y="1484784"/>
            <a:ext cx="5544616" cy="3888432"/>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125953" name="Rectangle 1"/>
          <p:cNvSpPr>
            <a:spLocks noChangeArrowheads="1"/>
          </p:cNvSpPr>
          <p:nvPr/>
        </p:nvSpPr>
        <p:spPr bwMode="auto">
          <a:xfrm>
            <a:off x="755576" y="1156102"/>
            <a:ext cx="5328592"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2400" b="0" i="1" u="none" strike="noStrike" cap="none" normalizeH="0" baseline="0" dirty="0" smtClean="0">
                <a:ln>
                  <a:noFill/>
                </a:ln>
                <a:solidFill>
                  <a:schemeClr val="accent6">
                    <a:lumMod val="50000"/>
                  </a:schemeClr>
                </a:solidFill>
                <a:effectLst/>
                <a:ea typeface="Calibri" pitchFamily="34" charset="0"/>
                <a:cs typeface="Calibri" pitchFamily="34" charset="0"/>
              </a:rPr>
              <a:t>Propiciar practicas flexibles.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2400" b="0" i="1" u="none" strike="noStrike" cap="none" normalizeH="0" baseline="0" dirty="0" smtClean="0">
                <a:ln>
                  <a:noFill/>
                </a:ln>
                <a:solidFill>
                  <a:schemeClr val="accent6">
                    <a:lumMod val="50000"/>
                  </a:schemeClr>
                </a:solidFill>
                <a:effectLst/>
                <a:ea typeface="Calibri" pitchFamily="34" charset="0"/>
                <a:cs typeface="Calibri" pitchFamily="34" charset="0"/>
              </a:rPr>
              <a:t>Establece relaciones de colaboración.</a:t>
            </a:r>
            <a:endParaRPr kumimoji="0" lang="es-MX" sz="2400" b="0" i="0" u="none" strike="noStrike" cap="none" normalizeH="0" baseline="0" dirty="0" smtClean="0">
              <a:ln>
                <a:noFill/>
              </a:ln>
              <a:solidFill>
                <a:schemeClr val="accent6">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s-MX" sz="2400" b="0" i="1" u="none" strike="noStrike" cap="none" normalizeH="0" baseline="0" dirty="0" smtClean="0">
                <a:ln>
                  <a:noFill/>
                </a:ln>
                <a:solidFill>
                  <a:schemeClr val="accent6">
                    <a:lumMod val="50000"/>
                  </a:schemeClr>
                </a:solidFill>
                <a:effectLst/>
                <a:ea typeface="Calibri" pitchFamily="34" charset="0"/>
                <a:cs typeface="Calibri" pitchFamily="34" charset="0"/>
              </a:rPr>
              <a:t>Es una instancia intermedia entre la escuela y la autoridad estatal, integrando sus funciones bajo un modelo de gestión estratégica  que ubica a la escuela en el centro del sistema educativo.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lang="es-MX" sz="2400" i="1" dirty="0" smtClean="0">
                <a:solidFill>
                  <a:schemeClr val="accent6">
                    <a:lumMod val="50000"/>
                  </a:schemeClr>
                </a:solidFill>
                <a:cs typeface="Calibri" pitchFamily="34" charset="0"/>
              </a:rPr>
              <a:t>Promover condiciones para que la escuela sea  atractiva para los alumnos y apreciada por la comunidad.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endParaRPr kumimoji="0" lang="es-MX" sz="2400" b="0" i="0" u="none" strike="noStrike" cap="none" normalizeH="0" baseline="0" dirty="0" smtClean="0">
              <a:ln>
                <a:noFill/>
              </a:ln>
              <a:solidFill>
                <a:schemeClr val="accent6">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5954" name="Picture 2" descr="C:\Users\gaby\Pictures\Pictures\583913_img12881328268318[1].jpg"/>
          <p:cNvPicPr>
            <a:picLocks noChangeAspect="1" noChangeArrowheads="1"/>
          </p:cNvPicPr>
          <p:nvPr/>
        </p:nvPicPr>
        <p:blipFill>
          <a:blip r:embed="rId4" cstate="print"/>
          <a:srcRect/>
          <a:stretch>
            <a:fillRect/>
          </a:stretch>
        </p:blipFill>
        <p:spPr bwMode="auto">
          <a:xfrm>
            <a:off x="6804248" y="4005064"/>
            <a:ext cx="1526282" cy="15262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012160" y="332656"/>
            <a:ext cx="2897476"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8" name="2 Marcador de contenido"/>
          <p:cNvSpPr txBox="1">
            <a:spLocks/>
          </p:cNvSpPr>
          <p:nvPr/>
        </p:nvSpPr>
        <p:spPr>
          <a:xfrm>
            <a:off x="395536" y="1412776"/>
            <a:ext cx="8373616" cy="2808312"/>
          </a:xfrm>
          <a:prstGeom prst="rect">
            <a:avLst/>
          </a:prstGeom>
          <a:ln w="76200">
            <a:noFill/>
          </a:ln>
        </p:spPr>
        <p:style>
          <a:lnRef idx="2">
            <a:schemeClr val="accent3"/>
          </a:lnRef>
          <a:fillRef idx="1">
            <a:schemeClr val="lt1"/>
          </a:fillRef>
          <a:effectRef idx="0">
            <a:schemeClr val="accent3"/>
          </a:effectRef>
          <a:fontRef idx="minor">
            <a:schemeClr val="dk1"/>
          </a:fontRef>
        </p:style>
        <p:txBody>
          <a:bodyPr/>
          <a:lstStyle/>
          <a:p>
            <a:pPr algn="just"/>
            <a:r>
              <a:rPr lang="es-MX" sz="2400" dirty="0" smtClean="0">
                <a:solidFill>
                  <a:schemeClr val="accent6">
                    <a:lumMod val="50000"/>
                  </a:schemeClr>
                </a:solidFill>
              </a:rPr>
              <a:t>¿Como vamos a promover lo anterior?</a:t>
            </a:r>
          </a:p>
          <a:p>
            <a:pPr algn="just"/>
            <a:endParaRPr lang="es-MX" sz="2400" dirty="0" smtClean="0">
              <a:solidFill>
                <a:schemeClr val="accent6">
                  <a:lumMod val="50000"/>
                </a:schemeClr>
              </a:solidFill>
            </a:endParaRPr>
          </a:p>
          <a:p>
            <a:pPr algn="just"/>
            <a:r>
              <a:rPr lang="es-MX" sz="2400" dirty="0" smtClean="0">
                <a:solidFill>
                  <a:schemeClr val="accent6">
                    <a:lumMod val="50000"/>
                  </a:schemeClr>
                </a:solidFill>
              </a:rPr>
              <a:t>Se establece la estrategia para resolver los retos estructurales que es, la creación de </a:t>
            </a:r>
            <a:r>
              <a:rPr lang="es-MX" sz="2400" b="1" dirty="0" smtClean="0">
                <a:solidFill>
                  <a:schemeClr val="accent6">
                    <a:lumMod val="50000"/>
                  </a:schemeClr>
                </a:solidFill>
              </a:rPr>
              <a:t>Regiones para la Gestión de la Educación Básica (RGEB</a:t>
            </a:r>
            <a:r>
              <a:rPr lang="es-MX" sz="2400" dirty="0" smtClean="0">
                <a:solidFill>
                  <a:schemeClr val="accent6">
                    <a:lumMod val="50000"/>
                  </a:schemeClr>
                </a:solidFill>
              </a:rPr>
              <a:t>), </a:t>
            </a:r>
            <a:r>
              <a:rPr lang="es-MX" sz="2400" u="sng" dirty="0" smtClean="0">
                <a:solidFill>
                  <a:schemeClr val="accent6">
                    <a:lumMod val="50000"/>
                  </a:schemeClr>
                </a:solidFill>
              </a:rPr>
              <a:t>donde la gestión tendrá la visión integral de la Educación Básica y un enfoque de desarrollo regional.</a:t>
            </a:r>
            <a:endParaRPr lang="es-MX" sz="2400" u="sng" dirty="0">
              <a:solidFill>
                <a:schemeClr val="accent6">
                  <a:lumMod val="50000"/>
                </a:schemeClr>
              </a:solidFill>
            </a:endParaRPr>
          </a:p>
        </p:txBody>
      </p:sp>
      <p:pic>
        <p:nvPicPr>
          <p:cNvPr id="114689" name="Picture 1" descr="C:\Users\gaby\Pictures\PROGRAMAS\ref[1].jpg"/>
          <p:cNvPicPr>
            <a:picLocks noChangeAspect="1" noChangeArrowheads="1"/>
          </p:cNvPicPr>
          <p:nvPr/>
        </p:nvPicPr>
        <p:blipFill>
          <a:blip r:embed="rId4" cstate="print"/>
          <a:srcRect/>
          <a:stretch>
            <a:fillRect/>
          </a:stretch>
        </p:blipFill>
        <p:spPr bwMode="auto">
          <a:xfrm>
            <a:off x="3923928" y="4468508"/>
            <a:ext cx="1368152" cy="14228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251520" y="332656"/>
            <a:ext cx="2624637" cy="692696"/>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8" name="2 Marcador de contenido"/>
          <p:cNvSpPr txBox="1">
            <a:spLocks/>
          </p:cNvSpPr>
          <p:nvPr/>
        </p:nvSpPr>
        <p:spPr>
          <a:xfrm>
            <a:off x="323528" y="1844824"/>
            <a:ext cx="8424936" cy="2808312"/>
          </a:xfrm>
          <a:prstGeom prst="rect">
            <a:avLst/>
          </a:prstGeom>
          <a:ln w="57150">
            <a:noFill/>
          </a:ln>
        </p:spPr>
        <p:style>
          <a:lnRef idx="2">
            <a:schemeClr val="accent4"/>
          </a:lnRef>
          <a:fillRef idx="1">
            <a:schemeClr val="lt1"/>
          </a:fillRef>
          <a:effectRef idx="0">
            <a:schemeClr val="accent4"/>
          </a:effectRef>
          <a:fontRef idx="minor">
            <a:schemeClr val="dk1"/>
          </a:fontRef>
        </p:style>
        <p:txBody>
          <a:bodyPr/>
          <a:lstStyle/>
          <a:p>
            <a:pPr marL="342900" indent="-342900">
              <a:spcBef>
                <a:spcPct val="20000"/>
              </a:spcBef>
              <a:defRPr/>
            </a:pPr>
            <a:r>
              <a:rPr kumimoji="0" lang="es-MX"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     </a:t>
            </a:r>
            <a:r>
              <a:rPr lang="es-MX" sz="2400" b="1" dirty="0" smtClean="0">
                <a:solidFill>
                  <a:schemeClr val="accent2">
                    <a:lumMod val="75000"/>
                  </a:schemeClr>
                </a:solidFill>
              </a:rPr>
              <a:t>La asesoría y el acompañamiento:</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     </a:t>
            </a:r>
            <a:r>
              <a:rPr kumimoji="0" lang="es-MX" sz="2400" b="1" i="0" u="none" strike="noStrike" kern="1200" cap="none" spc="0" normalizeH="0" baseline="0" noProof="0" dirty="0" smtClean="0">
                <a:ln>
                  <a:noFill/>
                </a:ln>
                <a:solidFill>
                  <a:srgbClr val="002060"/>
                </a:solidFill>
                <a:effectLst/>
                <a:uLnTx/>
                <a:uFillTx/>
                <a:latin typeface="+mn-lt"/>
                <a:ea typeface="+mn-ea"/>
                <a:cs typeface="+mn-cs"/>
              </a:rPr>
              <a:t>Se fundamenta en la creación de un</a:t>
            </a:r>
            <a:r>
              <a:rPr kumimoji="0" lang="es-MX" sz="2400" b="1" i="0" u="none" strike="noStrike" kern="1200" cap="none" spc="0" normalizeH="0" noProof="0" dirty="0" smtClean="0">
                <a:ln>
                  <a:noFill/>
                </a:ln>
                <a:solidFill>
                  <a:srgbClr val="002060"/>
                </a:solidFill>
                <a:effectLst/>
                <a:uLnTx/>
                <a:uFillTx/>
                <a:latin typeface="+mn-lt"/>
                <a:ea typeface="+mn-ea"/>
                <a:cs typeface="+mn-cs"/>
              </a:rPr>
              <a:t> sistema nacional de asesoría académica a la escuela</a:t>
            </a:r>
            <a:r>
              <a:rPr kumimoji="0" lang="es-MX" sz="2400" b="1" i="0" u="none" strike="noStrike" kern="1200" cap="none" spc="0" normalizeH="0" baseline="0" noProof="0" dirty="0" smtClean="0">
                <a:ln>
                  <a:noFill/>
                </a:ln>
                <a:solidFill>
                  <a:srgbClr val="002060"/>
                </a:solidFill>
                <a:effectLst/>
                <a:uLnTx/>
                <a:uFillTx/>
                <a:latin typeface="+mn-lt"/>
                <a:ea typeface="+mn-ea"/>
                <a:cs typeface="+mn-cs"/>
              </a:rPr>
              <a:t> </a:t>
            </a:r>
            <a:r>
              <a:rPr kumimoji="0" lang="es-MX" sz="2400" b="1" i="0" u="sng" strike="noStrike" kern="1200" cap="none" spc="0" normalizeH="0" baseline="0" noProof="0" dirty="0" smtClean="0">
                <a:ln>
                  <a:noFill/>
                </a:ln>
                <a:solidFill>
                  <a:srgbClr val="002060"/>
                </a:solidFill>
                <a:effectLst/>
                <a:uLnTx/>
                <a:uFillTx/>
                <a:latin typeface="+mn-lt"/>
                <a:ea typeface="+mn-ea"/>
                <a:cs typeface="+mn-cs"/>
              </a:rPr>
              <a:t>“Se basa en la profesionalización de los  docentes y directivos de los planteles, desde el espacio escolar y como colectivos, lo que  facilita la operación de un currículo que exige alta especialización”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113665" name="Picture 1" descr="C:\Users\gaby\Pictures\Estrellas\imagesCACIUWT6.jpg"/>
          <p:cNvPicPr>
            <a:picLocks noChangeAspect="1" noChangeArrowheads="1"/>
          </p:cNvPicPr>
          <p:nvPr/>
        </p:nvPicPr>
        <p:blipFill>
          <a:blip r:embed="rId4" cstate="print"/>
          <a:srcRect/>
          <a:stretch>
            <a:fillRect/>
          </a:stretch>
        </p:blipFill>
        <p:spPr bwMode="auto">
          <a:xfrm>
            <a:off x="7236296" y="4941168"/>
            <a:ext cx="956981" cy="9414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467544" y="1556792"/>
            <a:ext cx="8208912" cy="830997"/>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rgbClr val="002060"/>
                </a:solidFill>
                <a:effectLst/>
                <a:latin typeface="Arial" pitchFamily="34" charset="0"/>
                <a:cs typeface="Arial" pitchFamily="34" charset="0"/>
              </a:rPr>
              <a:t>Rescatar</a:t>
            </a:r>
            <a:r>
              <a:rPr kumimoji="0" lang="es-MX" sz="2400" b="0" i="0" u="none" strike="noStrike" cap="none" normalizeH="0" dirty="0" smtClean="0">
                <a:ln>
                  <a:noFill/>
                </a:ln>
                <a:solidFill>
                  <a:srgbClr val="002060"/>
                </a:solidFill>
                <a:effectLst/>
                <a:latin typeface="Arial" pitchFamily="34" charset="0"/>
                <a:cs typeface="Arial" pitchFamily="34" charset="0"/>
              </a:rPr>
              <a:t> 3 apreciaciones como mínimo acerca del papel que se espera desempeñe desde su función.</a:t>
            </a:r>
            <a:endParaRPr kumimoji="0" lang="es-MX" sz="2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2" name="Picture 1" descr="C:\Users\gaby\Pictures\maestros\profe4[1].gif"/>
          <p:cNvPicPr>
            <a:picLocks noChangeAspect="1" noChangeArrowheads="1"/>
          </p:cNvPicPr>
          <p:nvPr/>
        </p:nvPicPr>
        <p:blipFill>
          <a:blip r:embed="rId2" cstate="print"/>
          <a:srcRect/>
          <a:stretch>
            <a:fillRect/>
          </a:stretch>
        </p:blipFill>
        <p:spPr bwMode="auto">
          <a:xfrm>
            <a:off x="755576" y="3284984"/>
            <a:ext cx="3062008" cy="25225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570052" y="260648"/>
            <a:ext cx="2322428"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8" name="7 Rectángulo"/>
          <p:cNvSpPr/>
          <p:nvPr/>
        </p:nvSpPr>
        <p:spPr>
          <a:xfrm>
            <a:off x="899592" y="2636912"/>
            <a:ext cx="7344816" cy="193899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smtClean="0">
                <a:solidFill>
                  <a:schemeClr val="accent6">
                    <a:lumMod val="50000"/>
                  </a:schemeClr>
                </a:solidFill>
              </a:rPr>
              <a:t>Son condiciones esenciales para la implementación del currículo, la transformación de la práctica docente, el logro de los aprendizajes y la mejora de la calidad educativa.</a:t>
            </a:r>
          </a:p>
          <a:p>
            <a:pPr algn="just"/>
            <a:r>
              <a:rPr lang="es-MX" sz="2400" dirty="0" smtClean="0">
                <a:solidFill>
                  <a:schemeClr val="accent6">
                    <a:lumMod val="50000"/>
                  </a:schemeClr>
                </a:solidFill>
              </a:rPr>
              <a:t>(Plan de Estudios 2011, Educación Básica Pág. 30)</a:t>
            </a:r>
            <a:endParaRPr lang="es-MX" sz="2400" dirty="0">
              <a:solidFill>
                <a:schemeClr val="accent6">
                  <a:lumMod val="50000"/>
                </a:schemeClr>
              </a:solidFill>
            </a:endParaRPr>
          </a:p>
        </p:txBody>
      </p:sp>
      <p:sp>
        <p:nvSpPr>
          <p:cNvPr id="198657" name="Rectangle 1"/>
          <p:cNvSpPr>
            <a:spLocks noChangeArrowheads="1"/>
          </p:cNvSpPr>
          <p:nvPr/>
        </p:nvSpPr>
        <p:spPr bwMode="auto">
          <a:xfrm>
            <a:off x="539552" y="1340768"/>
            <a:ext cx="7992888" cy="1077218"/>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200" b="1" u="none" strike="noStrike" cap="none" normalizeH="0" baseline="0" dirty="0" smtClean="0">
                <a:ln>
                  <a:noFill/>
                </a:ln>
                <a:solidFill>
                  <a:srgbClr val="002060"/>
                </a:solidFill>
                <a:effectLst/>
                <a:latin typeface="Calibri" pitchFamily="34" charset="0"/>
                <a:ea typeface="Calibri" pitchFamily="34" charset="0"/>
                <a:cs typeface="Calibri" pitchFamily="34" charset="0"/>
              </a:rPr>
              <a:t>2.</a:t>
            </a:r>
            <a:r>
              <a:rPr kumimoji="0" lang="es-MX" sz="3200" b="1" u="none" strike="noStrike" cap="none" normalizeH="0" dirty="0" smtClean="0">
                <a:ln>
                  <a:noFill/>
                </a:ln>
                <a:solidFill>
                  <a:srgbClr val="002060"/>
                </a:solidFill>
                <a:effectLst/>
                <a:latin typeface="Calibri" pitchFamily="34" charset="0"/>
                <a:ea typeface="Calibri" pitchFamily="34" charset="0"/>
                <a:cs typeface="Calibri" pitchFamily="34" charset="0"/>
              </a:rPr>
              <a:t> </a:t>
            </a:r>
            <a:r>
              <a:rPr kumimoji="0" lang="es-MX" sz="3200" b="1" u="none" strike="noStrike" cap="none" normalizeH="0" baseline="0" dirty="0" smtClean="0">
                <a:ln>
                  <a:noFill/>
                </a:ln>
                <a:solidFill>
                  <a:srgbClr val="002060"/>
                </a:solidFill>
                <a:effectLst/>
                <a:latin typeface="Calibri" pitchFamily="34" charset="0"/>
                <a:ea typeface="Calibri" pitchFamily="34" charset="0"/>
                <a:cs typeface="Calibri" pitchFamily="34" charset="0"/>
              </a:rPr>
              <a:t>Principios Pedagógicos que sustentan el Plan de Estudios </a:t>
            </a:r>
            <a:endParaRPr kumimoji="0" lang="es-MX" sz="3200" b="1" u="none" strike="noStrike" cap="none" normalizeH="0" baseline="0" dirty="0" smtClean="0">
              <a:ln>
                <a:noFill/>
              </a:ln>
              <a:solidFill>
                <a:srgbClr val="002060"/>
              </a:solidFill>
              <a:effectLst/>
              <a:latin typeface="Arial" pitchFamily="34" charset="0"/>
              <a:cs typeface="Arial" pitchFamily="34" charset="0"/>
            </a:endParaRPr>
          </a:p>
        </p:txBody>
      </p:sp>
      <p:pic>
        <p:nvPicPr>
          <p:cNvPr id="6" name="Picture 1" descr="C:\Users\gaby\Pictures\Estrellas\imagesCACIUWT6.jpg"/>
          <p:cNvPicPr>
            <a:picLocks noChangeAspect="1" noChangeArrowheads="1"/>
          </p:cNvPicPr>
          <p:nvPr/>
        </p:nvPicPr>
        <p:blipFill>
          <a:blip r:embed="rId4" cstate="print"/>
          <a:srcRect/>
          <a:stretch>
            <a:fillRect/>
          </a:stretch>
        </p:blipFill>
        <p:spPr bwMode="auto">
          <a:xfrm>
            <a:off x="7236296" y="4941168"/>
            <a:ext cx="956981" cy="9414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8"/>
          <p:cNvPicPr>
            <a:picLocks noChangeAspect="1" noChangeArrowheads="1"/>
          </p:cNvPicPr>
          <p:nvPr/>
        </p:nvPicPr>
        <p:blipFill>
          <a:blip r:embed="rId2"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15" name="14 Rectángulo"/>
          <p:cNvSpPr/>
          <p:nvPr/>
        </p:nvSpPr>
        <p:spPr>
          <a:xfrm>
            <a:off x="323528" y="188640"/>
            <a:ext cx="842493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2000" dirty="0" smtClean="0"/>
              <a:t>En 6 equipos de trabajo, revisar dos principios pedagógicos del documento Plan de Estudios 2011, como se indica en la siguiente tabla</a:t>
            </a:r>
          </a:p>
        </p:txBody>
      </p:sp>
      <p:graphicFrame>
        <p:nvGraphicFramePr>
          <p:cNvPr id="7" name="6 Tabla"/>
          <p:cNvGraphicFramePr>
            <a:graphicFrameLocks noGrp="1"/>
          </p:cNvGraphicFramePr>
          <p:nvPr/>
        </p:nvGraphicFramePr>
        <p:xfrm>
          <a:off x="251520" y="1196752"/>
          <a:ext cx="8568952" cy="4896543"/>
        </p:xfrm>
        <a:graphic>
          <a:graphicData uri="http://schemas.openxmlformats.org/drawingml/2006/table">
            <a:tbl>
              <a:tblPr>
                <a:tableStyleId>{69C7853C-536D-4A76-A0AE-DD22124D55A5}</a:tableStyleId>
              </a:tblPr>
              <a:tblGrid>
                <a:gridCol w="571997"/>
                <a:gridCol w="7996955"/>
              </a:tblGrid>
              <a:tr h="753314">
                <a:tc>
                  <a:txBody>
                    <a:bodyPr/>
                    <a:lstStyle/>
                    <a:p>
                      <a:pPr algn="ctr">
                        <a:lnSpc>
                          <a:spcPct val="115000"/>
                        </a:lnSpc>
                        <a:spcAft>
                          <a:spcPts val="0"/>
                        </a:spcAft>
                      </a:pPr>
                      <a:r>
                        <a:rPr lang="es-MX" sz="1800" dirty="0"/>
                        <a:t>1</a:t>
                      </a:r>
                      <a:endParaRPr lang="es-MX" sz="1800" dirty="0">
                        <a:latin typeface="Calibri"/>
                        <a:ea typeface="Calibri"/>
                        <a:cs typeface="Times New Roman"/>
                      </a:endParaRPr>
                    </a:p>
                  </a:txBody>
                  <a:tcPr marL="65108" marR="65108" marT="0" marB="0"/>
                </a:tc>
                <a:tc>
                  <a:txBody>
                    <a:bodyPr/>
                    <a:lstStyle/>
                    <a:p>
                      <a:pPr algn="just">
                        <a:lnSpc>
                          <a:spcPct val="115000"/>
                        </a:lnSpc>
                        <a:spcAft>
                          <a:spcPts val="0"/>
                        </a:spcAft>
                      </a:pPr>
                      <a:r>
                        <a:rPr lang="es-MX" sz="1800" dirty="0"/>
                        <a:t>Principio 1 “Centrar la atención en los estudiantes y en sus procesos de aprendizaje” </a:t>
                      </a:r>
                    </a:p>
                    <a:p>
                      <a:pPr algn="just">
                        <a:lnSpc>
                          <a:spcPct val="115000"/>
                        </a:lnSpc>
                        <a:spcAft>
                          <a:spcPts val="0"/>
                        </a:spcAft>
                      </a:pPr>
                      <a:r>
                        <a:rPr lang="es-MX" sz="1800" dirty="0"/>
                        <a:t>Principio 2 “Planificar para potenciar el aprendizaje” </a:t>
                      </a:r>
                      <a:endParaRPr lang="es-MX" sz="1800" dirty="0">
                        <a:latin typeface="Calibri"/>
                        <a:ea typeface="Calibri"/>
                        <a:cs typeface="Times New Roman"/>
                      </a:endParaRPr>
                    </a:p>
                  </a:txBody>
                  <a:tcPr marL="65108" marR="65108" marT="0" marB="0"/>
                </a:tc>
              </a:tr>
              <a:tr h="753314">
                <a:tc>
                  <a:txBody>
                    <a:bodyPr/>
                    <a:lstStyle/>
                    <a:p>
                      <a:pPr algn="ctr">
                        <a:lnSpc>
                          <a:spcPct val="115000"/>
                        </a:lnSpc>
                        <a:spcAft>
                          <a:spcPts val="0"/>
                        </a:spcAft>
                      </a:pPr>
                      <a:r>
                        <a:rPr lang="es-MX" sz="1800" dirty="0"/>
                        <a:t>2</a:t>
                      </a:r>
                      <a:endParaRPr lang="es-MX" sz="1800" dirty="0">
                        <a:latin typeface="Calibri"/>
                        <a:ea typeface="Calibri"/>
                        <a:cs typeface="Times New Roman"/>
                      </a:endParaRPr>
                    </a:p>
                  </a:txBody>
                  <a:tcPr marL="65108" marR="65108" marT="0" marB="0"/>
                </a:tc>
                <a:tc>
                  <a:txBody>
                    <a:bodyPr/>
                    <a:lstStyle/>
                    <a:p>
                      <a:pPr algn="just">
                        <a:lnSpc>
                          <a:spcPct val="115000"/>
                        </a:lnSpc>
                        <a:spcAft>
                          <a:spcPts val="0"/>
                        </a:spcAft>
                      </a:pPr>
                      <a:r>
                        <a:rPr lang="es-MX" sz="1800" dirty="0"/>
                        <a:t>Principio 3 “Generar ambientes de aprendizaje”</a:t>
                      </a:r>
                    </a:p>
                    <a:p>
                      <a:pPr algn="just">
                        <a:lnSpc>
                          <a:spcPct val="115000"/>
                        </a:lnSpc>
                        <a:spcAft>
                          <a:spcPts val="0"/>
                        </a:spcAft>
                      </a:pPr>
                      <a:r>
                        <a:rPr lang="es-MX" sz="1800" dirty="0"/>
                        <a:t>Principio 9 “Incorporar temas de relevancia social” </a:t>
                      </a:r>
                      <a:endParaRPr lang="es-MX" sz="1800" dirty="0">
                        <a:latin typeface="Calibri"/>
                        <a:ea typeface="Calibri"/>
                        <a:cs typeface="Times New Roman"/>
                      </a:endParaRPr>
                    </a:p>
                  </a:txBody>
                  <a:tcPr marL="65108" marR="65108" marT="0" marB="0"/>
                </a:tc>
              </a:tr>
              <a:tr h="1129973">
                <a:tc>
                  <a:txBody>
                    <a:bodyPr/>
                    <a:lstStyle/>
                    <a:p>
                      <a:pPr algn="ctr">
                        <a:lnSpc>
                          <a:spcPct val="115000"/>
                        </a:lnSpc>
                        <a:spcAft>
                          <a:spcPts val="0"/>
                        </a:spcAft>
                      </a:pPr>
                      <a:r>
                        <a:rPr lang="es-MX" sz="1800"/>
                        <a:t>3</a:t>
                      </a:r>
                      <a:endParaRPr lang="es-MX" sz="1800">
                        <a:latin typeface="Calibri"/>
                        <a:ea typeface="Calibri"/>
                        <a:cs typeface="Times New Roman"/>
                      </a:endParaRPr>
                    </a:p>
                  </a:txBody>
                  <a:tcPr marL="65108" marR="65108" marT="0" marB="0"/>
                </a:tc>
                <a:tc>
                  <a:txBody>
                    <a:bodyPr/>
                    <a:lstStyle/>
                    <a:p>
                      <a:pPr algn="just">
                        <a:lnSpc>
                          <a:spcPct val="115000"/>
                        </a:lnSpc>
                        <a:spcAft>
                          <a:spcPts val="0"/>
                        </a:spcAft>
                      </a:pPr>
                      <a:r>
                        <a:rPr lang="es-MX" sz="1800" dirty="0"/>
                        <a:t>Principio 5 “Poner énfasis en el desarrollo de competencias, el logro de los estándares curriculares y los aprendizajes esperados. </a:t>
                      </a:r>
                    </a:p>
                    <a:p>
                      <a:pPr algn="just">
                        <a:lnSpc>
                          <a:spcPct val="115000"/>
                        </a:lnSpc>
                        <a:spcAft>
                          <a:spcPts val="0"/>
                        </a:spcAft>
                      </a:pPr>
                      <a:r>
                        <a:rPr lang="es-MX" sz="1800" dirty="0"/>
                        <a:t>Principio 6 “Usar materiales educativos para favorecer el aprendizaje” </a:t>
                      </a:r>
                      <a:endParaRPr lang="es-MX" sz="1800" dirty="0">
                        <a:latin typeface="Calibri"/>
                        <a:ea typeface="Calibri"/>
                        <a:cs typeface="Times New Roman"/>
                      </a:endParaRPr>
                    </a:p>
                  </a:txBody>
                  <a:tcPr marL="65108" marR="65108" marT="0" marB="0"/>
                </a:tc>
              </a:tr>
              <a:tr h="753314">
                <a:tc>
                  <a:txBody>
                    <a:bodyPr/>
                    <a:lstStyle/>
                    <a:p>
                      <a:pPr algn="ctr">
                        <a:lnSpc>
                          <a:spcPct val="115000"/>
                        </a:lnSpc>
                        <a:spcAft>
                          <a:spcPts val="0"/>
                        </a:spcAft>
                      </a:pPr>
                      <a:r>
                        <a:rPr lang="es-MX" sz="1800"/>
                        <a:t>4</a:t>
                      </a:r>
                      <a:endParaRPr lang="es-MX" sz="1800">
                        <a:latin typeface="Calibri"/>
                        <a:ea typeface="Calibri"/>
                        <a:cs typeface="Times New Roman"/>
                      </a:endParaRPr>
                    </a:p>
                  </a:txBody>
                  <a:tcPr marL="65108" marR="65108" marT="0" marB="0"/>
                </a:tc>
                <a:tc>
                  <a:txBody>
                    <a:bodyPr/>
                    <a:lstStyle/>
                    <a:p>
                      <a:pPr algn="just">
                        <a:lnSpc>
                          <a:spcPct val="115000"/>
                        </a:lnSpc>
                        <a:spcAft>
                          <a:spcPts val="0"/>
                        </a:spcAft>
                      </a:pPr>
                      <a:r>
                        <a:rPr lang="es-MX" sz="1800" dirty="0"/>
                        <a:t>Principio 4 “Trabajar en colaboración para construir el aprendizaje” </a:t>
                      </a:r>
                    </a:p>
                    <a:p>
                      <a:pPr algn="just">
                        <a:lnSpc>
                          <a:spcPct val="115000"/>
                        </a:lnSpc>
                        <a:spcAft>
                          <a:spcPts val="0"/>
                        </a:spcAft>
                      </a:pPr>
                      <a:r>
                        <a:rPr lang="es-MX" sz="1800" dirty="0"/>
                        <a:t>Principio 7 “Evaluar para aprender” </a:t>
                      </a:r>
                      <a:endParaRPr lang="es-MX" sz="1800" dirty="0">
                        <a:latin typeface="Calibri"/>
                        <a:ea typeface="Calibri"/>
                        <a:cs typeface="Times New Roman"/>
                      </a:endParaRPr>
                    </a:p>
                  </a:txBody>
                  <a:tcPr marL="65108" marR="65108" marT="0" marB="0"/>
                </a:tc>
              </a:tr>
              <a:tr h="753314">
                <a:tc>
                  <a:txBody>
                    <a:bodyPr/>
                    <a:lstStyle/>
                    <a:p>
                      <a:pPr algn="ctr">
                        <a:lnSpc>
                          <a:spcPct val="115000"/>
                        </a:lnSpc>
                        <a:spcAft>
                          <a:spcPts val="0"/>
                        </a:spcAft>
                      </a:pPr>
                      <a:r>
                        <a:rPr lang="es-MX" sz="1800"/>
                        <a:t>5</a:t>
                      </a:r>
                      <a:endParaRPr lang="es-MX" sz="1800">
                        <a:latin typeface="Calibri"/>
                        <a:ea typeface="Calibri"/>
                        <a:cs typeface="Times New Roman"/>
                      </a:endParaRPr>
                    </a:p>
                  </a:txBody>
                  <a:tcPr marL="65108" marR="65108" marT="0" marB="0"/>
                </a:tc>
                <a:tc>
                  <a:txBody>
                    <a:bodyPr/>
                    <a:lstStyle/>
                    <a:p>
                      <a:pPr algn="just">
                        <a:lnSpc>
                          <a:spcPct val="115000"/>
                        </a:lnSpc>
                        <a:spcAft>
                          <a:spcPts val="0"/>
                        </a:spcAft>
                      </a:pPr>
                      <a:r>
                        <a:rPr lang="es-MX" sz="1800" dirty="0"/>
                        <a:t>Principio 8 “Favorecer la inclusión para atender a la diversidad” </a:t>
                      </a:r>
                    </a:p>
                    <a:p>
                      <a:pPr algn="just">
                        <a:lnSpc>
                          <a:spcPct val="115000"/>
                        </a:lnSpc>
                        <a:spcAft>
                          <a:spcPts val="0"/>
                        </a:spcAft>
                      </a:pPr>
                      <a:r>
                        <a:rPr lang="es-MX" sz="1800" dirty="0"/>
                        <a:t>Principio 10 “Renovar el pacto entre el estudiante, la familia y la   escuela” </a:t>
                      </a:r>
                      <a:endParaRPr lang="es-MX" sz="1800" dirty="0">
                        <a:latin typeface="Calibri"/>
                        <a:ea typeface="Calibri"/>
                        <a:cs typeface="Times New Roman"/>
                      </a:endParaRPr>
                    </a:p>
                  </a:txBody>
                  <a:tcPr marL="65108" marR="65108" marT="0" marB="0"/>
                </a:tc>
              </a:tr>
              <a:tr h="753314">
                <a:tc>
                  <a:txBody>
                    <a:bodyPr/>
                    <a:lstStyle/>
                    <a:p>
                      <a:pPr algn="ctr">
                        <a:lnSpc>
                          <a:spcPct val="115000"/>
                        </a:lnSpc>
                        <a:spcAft>
                          <a:spcPts val="0"/>
                        </a:spcAft>
                      </a:pPr>
                      <a:r>
                        <a:rPr lang="es-MX" sz="1800" dirty="0"/>
                        <a:t>6</a:t>
                      </a:r>
                      <a:endParaRPr lang="es-MX" sz="1800" dirty="0">
                        <a:latin typeface="Calibri"/>
                        <a:ea typeface="Calibri"/>
                        <a:cs typeface="Times New Roman"/>
                      </a:endParaRPr>
                    </a:p>
                  </a:txBody>
                  <a:tcPr marL="65108" marR="65108" marT="0" marB="0"/>
                </a:tc>
                <a:tc>
                  <a:txBody>
                    <a:bodyPr/>
                    <a:lstStyle/>
                    <a:p>
                      <a:pPr algn="just">
                        <a:lnSpc>
                          <a:spcPct val="115000"/>
                        </a:lnSpc>
                        <a:spcAft>
                          <a:spcPts val="0"/>
                        </a:spcAft>
                      </a:pPr>
                      <a:r>
                        <a:rPr lang="es-MX" sz="1800" dirty="0"/>
                        <a:t>Principio 11 “Reorientar el liderazgo” </a:t>
                      </a:r>
                    </a:p>
                    <a:p>
                      <a:pPr algn="just">
                        <a:lnSpc>
                          <a:spcPct val="115000"/>
                        </a:lnSpc>
                        <a:spcAft>
                          <a:spcPts val="0"/>
                        </a:spcAft>
                      </a:pPr>
                      <a:r>
                        <a:rPr lang="es-MX" sz="1800" dirty="0"/>
                        <a:t>Principio 12 “La tutoría y la asesoría académica a la escuela”. </a:t>
                      </a:r>
                      <a:endParaRPr lang="es-MX" sz="1800" dirty="0">
                        <a:latin typeface="Calibri"/>
                        <a:ea typeface="Calibri"/>
                        <a:cs typeface="Times New Roman"/>
                      </a:endParaRPr>
                    </a:p>
                  </a:txBody>
                  <a:tcPr marL="65108" marR="65108"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246524" y="161402"/>
            <a:ext cx="2285916" cy="603301"/>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graphicFrame>
        <p:nvGraphicFramePr>
          <p:cNvPr id="7" name="6 Tabla"/>
          <p:cNvGraphicFramePr>
            <a:graphicFrameLocks noGrp="1"/>
          </p:cNvGraphicFramePr>
          <p:nvPr/>
        </p:nvGraphicFramePr>
        <p:xfrm>
          <a:off x="395536" y="1916832"/>
          <a:ext cx="8424937" cy="3775835"/>
        </p:xfrm>
        <a:graphic>
          <a:graphicData uri="http://schemas.openxmlformats.org/drawingml/2006/table">
            <a:tbl>
              <a:tblPr>
                <a:tableStyleId>{BC89EF96-8CEA-46FF-86C4-4CE0E7609802}</a:tableStyleId>
              </a:tblPr>
              <a:tblGrid>
                <a:gridCol w="1417507"/>
                <a:gridCol w="2353395"/>
                <a:gridCol w="2215649"/>
                <a:gridCol w="2438386"/>
              </a:tblGrid>
              <a:tr h="2716094">
                <a:tc>
                  <a:txBody>
                    <a:bodyPr/>
                    <a:lstStyle/>
                    <a:p>
                      <a:pPr algn="ctr">
                        <a:lnSpc>
                          <a:spcPct val="115000"/>
                        </a:lnSpc>
                        <a:spcAft>
                          <a:spcPts val="0"/>
                        </a:spcAft>
                      </a:pPr>
                      <a:r>
                        <a:rPr lang="es-MX" sz="2000" dirty="0">
                          <a:latin typeface="Calibri"/>
                          <a:ea typeface="Calibri"/>
                          <a:cs typeface="Calibri"/>
                        </a:rPr>
                        <a:t>Principio</a:t>
                      </a:r>
                      <a:endParaRPr lang="es-MX" sz="2000" dirty="0">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MX" sz="1800" kern="1200" dirty="0" smtClean="0">
                          <a:solidFill>
                            <a:schemeClr val="tx1"/>
                          </a:solidFill>
                          <a:latin typeface="+mn-lt"/>
                          <a:ea typeface="+mn-ea"/>
                          <a:cs typeface="+mn-cs"/>
                        </a:rPr>
                        <a:t>¿Cómo visualiza desde el espacio y/o ámbito,  donde realiza sus funciones a este principio?  </a:t>
                      </a:r>
                    </a:p>
                    <a:p>
                      <a:pPr algn="just">
                        <a:lnSpc>
                          <a:spcPct val="115000"/>
                        </a:lnSpc>
                        <a:spcAft>
                          <a:spcPts val="0"/>
                        </a:spcAft>
                      </a:pPr>
                      <a:endParaRPr lang="es-MX" sz="2000" dirty="0">
                        <a:latin typeface="Calibri"/>
                        <a:ea typeface="Calibri"/>
                        <a:cs typeface="Times New Roman"/>
                      </a:endParaRPr>
                    </a:p>
                  </a:txBody>
                  <a:tcPr marL="68580" marR="68580" marT="0" marB="0"/>
                </a:tc>
                <a:tc>
                  <a:txBody>
                    <a:bodyPr/>
                    <a:lstStyle/>
                    <a:p>
                      <a:pPr algn="just">
                        <a:lnSpc>
                          <a:spcPct val="115000"/>
                        </a:lnSpc>
                        <a:spcAft>
                          <a:spcPts val="0"/>
                        </a:spcAft>
                      </a:pPr>
                      <a:r>
                        <a:rPr lang="es-MX" sz="1800" kern="1200" dirty="0" smtClean="0">
                          <a:solidFill>
                            <a:schemeClr val="tx1"/>
                          </a:solidFill>
                          <a:latin typeface="+mn-lt"/>
                          <a:ea typeface="+mn-ea"/>
                          <a:cs typeface="+mn-cs"/>
                        </a:rPr>
                        <a:t>¿Cuál es la responsabilidad, desde su función, para el logro de este principio entre los estudiantes de EB</a:t>
                      </a:r>
                      <a:r>
                        <a:rPr lang="es-MX" sz="1800" kern="1200" baseline="0" dirty="0" smtClean="0">
                          <a:solidFill>
                            <a:schemeClr val="tx1"/>
                          </a:solidFill>
                          <a:latin typeface="+mn-lt"/>
                          <a:ea typeface="+mn-ea"/>
                          <a:cs typeface="+mn-cs"/>
                        </a:rPr>
                        <a:t> en Jalisco</a:t>
                      </a:r>
                      <a:r>
                        <a:rPr lang="es-MX" sz="1800" kern="1200" dirty="0" smtClean="0">
                          <a:solidFill>
                            <a:schemeClr val="tx1"/>
                          </a:solidFill>
                          <a:latin typeface="+mn-lt"/>
                          <a:ea typeface="+mn-ea"/>
                          <a:cs typeface="+mn-cs"/>
                        </a:rPr>
                        <a:t>?</a:t>
                      </a:r>
                      <a:endParaRPr lang="es-MX" sz="2000" dirty="0">
                        <a:latin typeface="Calibri"/>
                        <a:ea typeface="Calibri"/>
                        <a:cs typeface="Times New Roman"/>
                      </a:endParaRPr>
                    </a:p>
                  </a:txBody>
                  <a:tcPr marL="68580" marR="68580" marT="0" marB="0"/>
                </a:tc>
                <a:tc>
                  <a:txBody>
                    <a:bodyPr/>
                    <a:lstStyle/>
                    <a:p>
                      <a:pPr algn="just">
                        <a:lnSpc>
                          <a:spcPct val="115000"/>
                        </a:lnSpc>
                        <a:spcAft>
                          <a:spcPts val="0"/>
                        </a:spcAft>
                      </a:pPr>
                      <a:r>
                        <a:rPr lang="es-MX" sz="1800" kern="1200" dirty="0" smtClean="0">
                          <a:solidFill>
                            <a:schemeClr val="tx1"/>
                          </a:solidFill>
                          <a:latin typeface="+mn-lt"/>
                          <a:ea typeface="+mn-ea"/>
                          <a:cs typeface="+mn-cs"/>
                        </a:rPr>
                        <a:t>¿Qué acciones concretas  realiza para que este principio sea un elemento esencial en el ámbito de su función?</a:t>
                      </a:r>
                      <a:endParaRPr lang="es-MX" sz="2000" dirty="0">
                        <a:latin typeface="Calibri"/>
                        <a:ea typeface="Calibri"/>
                        <a:cs typeface="Times New Roman"/>
                      </a:endParaRPr>
                    </a:p>
                  </a:txBody>
                  <a:tcPr marL="68580" marR="68580" marT="0" marB="0"/>
                </a:tc>
              </a:tr>
              <a:tr h="1059741">
                <a:tc>
                  <a:txBody>
                    <a:bodyPr/>
                    <a:lstStyle/>
                    <a:p>
                      <a:pPr algn="just">
                        <a:lnSpc>
                          <a:spcPct val="115000"/>
                        </a:lnSpc>
                        <a:spcAft>
                          <a:spcPts val="0"/>
                        </a:spcAft>
                      </a:pPr>
                      <a:endParaRPr lang="es-MX" sz="1000" dirty="0">
                        <a:latin typeface="Calibri"/>
                        <a:ea typeface="Calibri"/>
                        <a:cs typeface="Calibri"/>
                      </a:endParaRPr>
                    </a:p>
                  </a:txBody>
                  <a:tcPr marL="68580" marR="68580" marT="0" marB="0"/>
                </a:tc>
                <a:tc>
                  <a:txBody>
                    <a:bodyPr/>
                    <a:lstStyle/>
                    <a:p>
                      <a:pPr algn="just">
                        <a:lnSpc>
                          <a:spcPct val="115000"/>
                        </a:lnSpc>
                        <a:spcAft>
                          <a:spcPts val="0"/>
                        </a:spcAft>
                      </a:pPr>
                      <a:endParaRPr lang="es-MX" sz="1000" dirty="0">
                        <a:latin typeface="Calibri"/>
                        <a:ea typeface="Calibri"/>
                        <a:cs typeface="Calibri"/>
                      </a:endParaRPr>
                    </a:p>
                  </a:txBody>
                  <a:tcPr marL="68580" marR="68580" marT="0" marB="0"/>
                </a:tc>
                <a:tc>
                  <a:txBody>
                    <a:bodyPr/>
                    <a:lstStyle/>
                    <a:p>
                      <a:pPr algn="just">
                        <a:lnSpc>
                          <a:spcPct val="115000"/>
                        </a:lnSpc>
                        <a:spcAft>
                          <a:spcPts val="0"/>
                        </a:spcAft>
                      </a:pPr>
                      <a:endParaRPr lang="es-MX" sz="1000" dirty="0" smtClean="0"/>
                    </a:p>
                    <a:p>
                      <a:pPr algn="just">
                        <a:lnSpc>
                          <a:spcPct val="115000"/>
                        </a:lnSpc>
                        <a:spcAft>
                          <a:spcPts val="0"/>
                        </a:spcAft>
                      </a:pPr>
                      <a:endParaRPr lang="es-MX" sz="1000" dirty="0" smtClean="0"/>
                    </a:p>
                    <a:p>
                      <a:pPr algn="just">
                        <a:lnSpc>
                          <a:spcPct val="115000"/>
                        </a:lnSpc>
                        <a:spcAft>
                          <a:spcPts val="0"/>
                        </a:spcAft>
                      </a:pPr>
                      <a:endParaRPr lang="es-MX" sz="1000" dirty="0" smtClean="0"/>
                    </a:p>
                    <a:p>
                      <a:pPr algn="just">
                        <a:lnSpc>
                          <a:spcPct val="115000"/>
                        </a:lnSpc>
                        <a:spcAft>
                          <a:spcPts val="0"/>
                        </a:spcAft>
                      </a:pPr>
                      <a:endParaRPr lang="es-MX" sz="1000" dirty="0" smtClean="0"/>
                    </a:p>
                    <a:p>
                      <a:pPr algn="just">
                        <a:lnSpc>
                          <a:spcPct val="115000"/>
                        </a:lnSpc>
                        <a:spcAft>
                          <a:spcPts val="0"/>
                        </a:spcAft>
                      </a:pPr>
                      <a:endParaRPr lang="es-MX" sz="1000" dirty="0" smtClean="0">
                        <a:latin typeface="Calibri"/>
                        <a:ea typeface="Calibri"/>
                        <a:cs typeface="Calibri"/>
                      </a:endParaRPr>
                    </a:p>
                  </a:txBody>
                  <a:tcPr marL="68580" marR="68580" marT="0" marB="0"/>
                </a:tc>
                <a:tc>
                  <a:txBody>
                    <a:bodyPr/>
                    <a:lstStyle/>
                    <a:p>
                      <a:pPr algn="just">
                        <a:lnSpc>
                          <a:spcPct val="115000"/>
                        </a:lnSpc>
                        <a:spcAft>
                          <a:spcPts val="0"/>
                        </a:spcAft>
                      </a:pPr>
                      <a:endParaRPr lang="es-MX" sz="1000" dirty="0">
                        <a:latin typeface="Calibri"/>
                        <a:ea typeface="Calibri"/>
                        <a:cs typeface="Calibri"/>
                      </a:endParaRPr>
                    </a:p>
                  </a:txBody>
                  <a:tcPr marL="68580" marR="68580" marT="0" marB="0"/>
                </a:tc>
              </a:tr>
            </a:tbl>
          </a:graphicData>
        </a:graphic>
      </p:graphicFrame>
      <p:sp>
        <p:nvSpPr>
          <p:cNvPr id="26625" name="Rectangle 1"/>
          <p:cNvSpPr>
            <a:spLocks noChangeArrowheads="1"/>
          </p:cNvSpPr>
          <p:nvPr/>
        </p:nvSpPr>
        <p:spPr bwMode="auto">
          <a:xfrm>
            <a:off x="395536" y="980728"/>
            <a:ext cx="8280920" cy="707886"/>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MX" sz="2000" dirty="0" smtClean="0">
                <a:solidFill>
                  <a:schemeClr val="tx1"/>
                </a:solidFill>
                <a:latin typeface="Calibri" pitchFamily="34" charset="0"/>
                <a:cs typeface="Calibri" pitchFamily="34" charset="0"/>
              </a:rPr>
              <a:t>En los equipos organizados, den respuesta a los cuestionamientos que se presentan en el siguiente cuadro:</a:t>
            </a:r>
            <a:endParaRPr kumimoji="0" lang="es-MX"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012160" y="260648"/>
            <a:ext cx="2897476"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7" name="6 Rectángulo"/>
          <p:cNvSpPr/>
          <p:nvPr/>
        </p:nvSpPr>
        <p:spPr>
          <a:xfrm>
            <a:off x="683568" y="1844824"/>
            <a:ext cx="8136904" cy="1384995"/>
          </a:xfrm>
          <a:prstGeom prst="rect">
            <a:avLst/>
          </a:prstGeom>
          <a:ln>
            <a:noFill/>
          </a:ln>
        </p:spPr>
        <p:txBody>
          <a:bodyPr wrap="square">
            <a:spAutoFit/>
          </a:bodyPr>
          <a:lstStyle/>
          <a:p>
            <a:pPr algn="ctr"/>
            <a:r>
              <a:rPr lang="es-MX" sz="2800" dirty="0" smtClean="0">
                <a:solidFill>
                  <a:srgbClr val="002060"/>
                </a:solidFill>
              </a:rPr>
              <a:t>Elaborar conclusiones al interior del esquipo y elegir un representante para compartirlas brevemente al grupo</a:t>
            </a:r>
            <a:endParaRPr lang="es-MX" sz="2800" dirty="0">
              <a:solidFill>
                <a:srgbClr val="002060"/>
              </a:solidFill>
            </a:endParaRPr>
          </a:p>
        </p:txBody>
      </p:sp>
      <p:pic>
        <p:nvPicPr>
          <p:cNvPr id="8" name="Picture 1" descr="C:\Users\gaby\Pictures\Estrellas\imagesCACIUWT6.jpg"/>
          <p:cNvPicPr>
            <a:picLocks noChangeAspect="1" noChangeArrowheads="1"/>
          </p:cNvPicPr>
          <p:nvPr/>
        </p:nvPicPr>
        <p:blipFill>
          <a:blip r:embed="rId4" cstate="print"/>
          <a:srcRect/>
          <a:stretch>
            <a:fillRect/>
          </a:stretch>
        </p:blipFill>
        <p:spPr bwMode="auto">
          <a:xfrm>
            <a:off x="6431152" y="4149080"/>
            <a:ext cx="1762126" cy="17335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grpSp>
        <p:nvGrpSpPr>
          <p:cNvPr id="2" name="Group 18"/>
          <p:cNvGrpSpPr>
            <a:grpSpLocks/>
          </p:cNvGrpSpPr>
          <p:nvPr/>
        </p:nvGrpSpPr>
        <p:grpSpPr bwMode="auto">
          <a:xfrm>
            <a:off x="3348038" y="3890963"/>
            <a:ext cx="998537" cy="2006600"/>
            <a:chOff x="2471" y="3159"/>
            <a:chExt cx="670" cy="1264"/>
          </a:xfrm>
        </p:grpSpPr>
        <p:pic>
          <p:nvPicPr>
            <p:cNvPr id="1061" name="Picture 19"/>
            <p:cNvPicPr>
              <a:picLocks noChangeAspect="1" noChangeArrowheads="1"/>
            </p:cNvPicPr>
            <p:nvPr/>
          </p:nvPicPr>
          <p:blipFill>
            <a:blip r:embed="rId4" cstate="print"/>
            <a:srcRect/>
            <a:stretch>
              <a:fillRect/>
            </a:stretch>
          </p:blipFill>
          <p:spPr bwMode="auto">
            <a:xfrm>
              <a:off x="2471" y="3159"/>
              <a:ext cx="636" cy="1088"/>
            </a:xfrm>
            <a:prstGeom prst="rect">
              <a:avLst/>
            </a:prstGeom>
            <a:noFill/>
            <a:ln w="9525">
              <a:noFill/>
              <a:miter lim="800000"/>
              <a:headEnd/>
              <a:tailEnd/>
            </a:ln>
          </p:spPr>
        </p:pic>
        <p:sp>
          <p:nvSpPr>
            <p:cNvPr id="10" name="Rectangle 20"/>
            <p:cNvSpPr>
              <a:spLocks noChangeArrowheads="1"/>
            </p:cNvSpPr>
            <p:nvPr/>
          </p:nvSpPr>
          <p:spPr bwMode="auto">
            <a:xfrm>
              <a:off x="2568" y="3703"/>
              <a:ext cx="573" cy="720"/>
            </a:xfrm>
            <a:prstGeom prst="rect">
              <a:avLst/>
            </a:prstGeom>
            <a:noFill/>
            <a:ln w="9525">
              <a:noFill/>
              <a:miter lim="800000"/>
              <a:headEnd/>
              <a:tailEnd/>
            </a:ln>
            <a:effectLst/>
          </p:spPr>
          <p:txBody>
            <a:bodyPr lIns="92075" tIns="46038" rIns="92075" bIns="46038" anchor="ctr" anchorCtr="1"/>
            <a:lstStyle/>
            <a:p>
              <a:pPr algn="ctr" fontAlgn="auto">
                <a:spcBef>
                  <a:spcPts val="0"/>
                </a:spcBef>
                <a:spcAft>
                  <a:spcPts val="0"/>
                </a:spcAft>
                <a:defRPr/>
              </a:pPr>
              <a:r>
                <a:rPr lang="es-MX" sz="4000" b="1" dirty="0">
                  <a:solidFill>
                    <a:srgbClr val="C00000"/>
                  </a:solidFill>
                  <a:effectLst>
                    <a:outerShdw blurRad="38100" dist="38100" dir="2700000" algn="tl">
                      <a:srgbClr val="000000"/>
                    </a:outerShdw>
                  </a:effectLst>
                  <a:latin typeface="Arial Black" pitchFamily="34" charset="0"/>
                  <a:cs typeface="+mn-cs"/>
                </a:rPr>
                <a:t>3º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3" name="Group 21"/>
          <p:cNvGrpSpPr>
            <a:grpSpLocks/>
          </p:cNvGrpSpPr>
          <p:nvPr/>
        </p:nvGrpSpPr>
        <p:grpSpPr bwMode="auto">
          <a:xfrm>
            <a:off x="4211638" y="3746500"/>
            <a:ext cx="998537" cy="2160588"/>
            <a:chOff x="3288" y="2976"/>
            <a:chExt cx="670" cy="1449"/>
          </a:xfrm>
        </p:grpSpPr>
        <p:pic>
          <p:nvPicPr>
            <p:cNvPr id="1059" name="Picture 22"/>
            <p:cNvPicPr>
              <a:picLocks noChangeAspect="1" noChangeArrowheads="1"/>
            </p:cNvPicPr>
            <p:nvPr/>
          </p:nvPicPr>
          <p:blipFill>
            <a:blip r:embed="rId5" cstate="print"/>
            <a:srcRect/>
            <a:stretch>
              <a:fillRect/>
            </a:stretch>
          </p:blipFill>
          <p:spPr bwMode="auto">
            <a:xfrm>
              <a:off x="3288" y="2976"/>
              <a:ext cx="635" cy="1270"/>
            </a:xfrm>
            <a:prstGeom prst="rect">
              <a:avLst/>
            </a:prstGeom>
            <a:noFill/>
            <a:ln w="9525">
              <a:noFill/>
              <a:miter lim="800000"/>
              <a:headEnd/>
              <a:tailEnd/>
            </a:ln>
          </p:spPr>
        </p:pic>
        <p:sp>
          <p:nvSpPr>
            <p:cNvPr id="13" name="Rectangle 23"/>
            <p:cNvSpPr>
              <a:spLocks noChangeArrowheads="1"/>
            </p:cNvSpPr>
            <p:nvPr/>
          </p:nvSpPr>
          <p:spPr bwMode="auto">
            <a:xfrm>
              <a:off x="3385" y="3705"/>
              <a:ext cx="573" cy="720"/>
            </a:xfrm>
            <a:prstGeom prst="rect">
              <a:avLst/>
            </a:prstGeom>
            <a:noFill/>
            <a:ln w="9525">
              <a:noFill/>
              <a:miter lim="800000"/>
              <a:headEnd/>
              <a:tailEnd/>
            </a:ln>
            <a:effectLst/>
          </p:spPr>
          <p:txBody>
            <a:bodyPr lIns="92075" tIns="46038" rIns="92075" bIns="46038" anchor="ctr" anchorCtr="1"/>
            <a:lstStyle/>
            <a:p>
              <a:pPr algn="ctr" fontAlgn="auto">
                <a:spcBef>
                  <a:spcPts val="0"/>
                </a:spcBef>
                <a:spcAft>
                  <a:spcPts val="0"/>
                </a:spcAft>
                <a:defRPr/>
              </a:pPr>
              <a:r>
                <a:rPr lang="es-MX" sz="4000" b="1" dirty="0">
                  <a:solidFill>
                    <a:srgbClr val="C00000"/>
                  </a:solidFill>
                  <a:effectLst>
                    <a:outerShdw blurRad="38100" dist="38100" dir="2700000" algn="tl">
                      <a:srgbClr val="000000"/>
                    </a:outerShdw>
                  </a:effectLst>
                  <a:latin typeface="Arial Black" pitchFamily="34" charset="0"/>
                  <a:cs typeface="+mn-cs"/>
                </a:rPr>
                <a:t>4º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4" name="Group 24"/>
          <p:cNvGrpSpPr>
            <a:grpSpLocks/>
          </p:cNvGrpSpPr>
          <p:nvPr/>
        </p:nvGrpSpPr>
        <p:grpSpPr bwMode="auto">
          <a:xfrm>
            <a:off x="5076825" y="3324225"/>
            <a:ext cx="877888" cy="2582863"/>
            <a:chOff x="4014" y="2705"/>
            <a:chExt cx="635" cy="1672"/>
          </a:xfrm>
        </p:grpSpPr>
        <p:pic>
          <p:nvPicPr>
            <p:cNvPr id="1057" name="Picture 25"/>
            <p:cNvPicPr>
              <a:picLocks noChangeAspect="1" noChangeArrowheads="1"/>
            </p:cNvPicPr>
            <p:nvPr/>
          </p:nvPicPr>
          <p:blipFill>
            <a:blip r:embed="rId6" cstate="print"/>
            <a:srcRect/>
            <a:stretch>
              <a:fillRect/>
            </a:stretch>
          </p:blipFill>
          <p:spPr bwMode="auto">
            <a:xfrm>
              <a:off x="4014" y="2705"/>
              <a:ext cx="635" cy="1496"/>
            </a:xfrm>
            <a:prstGeom prst="rect">
              <a:avLst/>
            </a:prstGeom>
            <a:noFill/>
            <a:ln w="9525">
              <a:noFill/>
              <a:miter lim="800000"/>
              <a:headEnd/>
              <a:tailEnd/>
            </a:ln>
          </p:spPr>
        </p:pic>
        <p:sp>
          <p:nvSpPr>
            <p:cNvPr id="16" name="Rectangle 26"/>
            <p:cNvSpPr>
              <a:spLocks noChangeArrowheads="1"/>
            </p:cNvSpPr>
            <p:nvPr/>
          </p:nvSpPr>
          <p:spPr bwMode="auto">
            <a:xfrm>
              <a:off x="4065" y="3657"/>
              <a:ext cx="573" cy="720"/>
            </a:xfrm>
            <a:prstGeom prst="rect">
              <a:avLst/>
            </a:prstGeom>
            <a:noFill/>
            <a:ln w="9525">
              <a:noFill/>
              <a:miter lim="800000"/>
              <a:headEnd/>
              <a:tailEnd/>
            </a:ln>
            <a:effectLst/>
          </p:spPr>
          <p:txBody>
            <a:bodyPr lIns="92075" tIns="46038" rIns="92075" bIns="46038" anchor="ctr" anchorCtr="1"/>
            <a:lstStyle/>
            <a:p>
              <a:pPr algn="ctr" fontAlgn="auto">
                <a:spcBef>
                  <a:spcPts val="0"/>
                </a:spcBef>
                <a:spcAft>
                  <a:spcPts val="0"/>
                </a:spcAft>
                <a:defRPr/>
              </a:pPr>
              <a:r>
                <a:rPr lang="es-MX" sz="4000" b="1" dirty="0">
                  <a:solidFill>
                    <a:srgbClr val="C00000"/>
                  </a:solidFill>
                  <a:effectLst>
                    <a:outerShdw blurRad="38100" dist="38100" dir="2700000" algn="tl">
                      <a:srgbClr val="000000"/>
                    </a:outerShdw>
                  </a:effectLst>
                  <a:latin typeface="Arial Black" pitchFamily="34" charset="0"/>
                  <a:cs typeface="+mn-cs"/>
                </a:rPr>
                <a:t>5º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5" name="Group 36"/>
          <p:cNvGrpSpPr>
            <a:grpSpLocks/>
          </p:cNvGrpSpPr>
          <p:nvPr/>
        </p:nvGrpSpPr>
        <p:grpSpPr bwMode="auto">
          <a:xfrm>
            <a:off x="7308850" y="2565400"/>
            <a:ext cx="1009650" cy="3340100"/>
            <a:chOff x="4464" y="1889"/>
            <a:chExt cx="640" cy="2313"/>
          </a:xfrm>
        </p:grpSpPr>
        <p:pic>
          <p:nvPicPr>
            <p:cNvPr id="1055" name="Picture 37"/>
            <p:cNvPicPr>
              <a:picLocks noChangeAspect="1" noChangeArrowheads="1"/>
            </p:cNvPicPr>
            <p:nvPr/>
          </p:nvPicPr>
          <p:blipFill>
            <a:blip r:embed="rId7" cstate="print"/>
            <a:srcRect/>
            <a:stretch>
              <a:fillRect/>
            </a:stretch>
          </p:blipFill>
          <p:spPr bwMode="auto">
            <a:xfrm>
              <a:off x="4464" y="1889"/>
              <a:ext cx="640" cy="2114"/>
            </a:xfrm>
            <a:prstGeom prst="rect">
              <a:avLst/>
            </a:prstGeom>
            <a:noFill/>
            <a:ln w="9525">
              <a:noFill/>
              <a:miter lim="800000"/>
              <a:headEnd/>
              <a:tailEnd/>
            </a:ln>
          </p:spPr>
        </p:pic>
        <p:sp>
          <p:nvSpPr>
            <p:cNvPr id="19" name="Rectangle 38"/>
            <p:cNvSpPr>
              <a:spLocks noChangeArrowheads="1"/>
            </p:cNvSpPr>
            <p:nvPr/>
          </p:nvSpPr>
          <p:spPr bwMode="auto">
            <a:xfrm>
              <a:off x="4552" y="3368"/>
              <a:ext cx="505" cy="834"/>
            </a:xfrm>
            <a:prstGeom prst="rect">
              <a:avLst/>
            </a:prstGeom>
            <a:noFill/>
            <a:ln w="9525">
              <a:noFill/>
              <a:miter lim="800000"/>
              <a:headEnd/>
              <a:tailEnd/>
            </a:ln>
            <a:effectLst/>
          </p:spPr>
          <p:txBody>
            <a:bodyPr lIns="92075" tIns="46038" rIns="92075" bIns="46038" anchor="ctr" anchorCtr="1"/>
            <a:lstStyle/>
            <a:p>
              <a:pPr algn="ctr" fontAlgn="auto">
                <a:spcBef>
                  <a:spcPts val="0"/>
                </a:spcBef>
                <a:spcAft>
                  <a:spcPts val="0"/>
                </a:spcAft>
                <a:defRPr/>
              </a:pPr>
              <a:r>
                <a:rPr lang="es-MX" sz="4000" b="1" dirty="0">
                  <a:solidFill>
                    <a:srgbClr val="C00000"/>
                  </a:solidFill>
                  <a:effectLst>
                    <a:outerShdw blurRad="38100" dist="38100" dir="2700000" algn="tl">
                      <a:srgbClr val="000000"/>
                    </a:outerShdw>
                  </a:effectLst>
                  <a:latin typeface="Arial Black" pitchFamily="34" charset="0"/>
                  <a:cs typeface="+mn-cs"/>
                </a:rPr>
                <a:t>2º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aphicFrame>
        <p:nvGraphicFramePr>
          <p:cNvPr id="1026" name="Object 5"/>
          <p:cNvGraphicFramePr>
            <a:graphicFrameLocks noChangeAspect="1"/>
          </p:cNvGraphicFramePr>
          <p:nvPr/>
        </p:nvGraphicFramePr>
        <p:xfrm>
          <a:off x="781050" y="4545013"/>
          <a:ext cx="982663" cy="1079500"/>
        </p:xfrm>
        <a:graphic>
          <a:graphicData uri="http://schemas.openxmlformats.org/presentationml/2006/ole">
            <mc:AlternateContent xmlns:mc="http://schemas.openxmlformats.org/markup-compatibility/2006">
              <mc:Choice xmlns:v="urn:schemas-microsoft-com:vml" Requires="v">
                <p:oleObj spid="_x0000_s41988" name="Imagen de mapa de bits" r:id="rId8" imgW="1438095" imgH="1628571" progId="PBrush">
                  <p:embed/>
                </p:oleObj>
              </mc:Choice>
              <mc:Fallback>
                <p:oleObj name="Imagen de mapa de bits" r:id="rId8" imgW="1438095" imgH="1628571" progId="PBrus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050" y="4545013"/>
                        <a:ext cx="9826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pSp>
        <p:nvGrpSpPr>
          <p:cNvPr id="6" name="Group 12"/>
          <p:cNvGrpSpPr>
            <a:grpSpLocks/>
          </p:cNvGrpSpPr>
          <p:nvPr/>
        </p:nvGrpSpPr>
        <p:grpSpPr bwMode="auto">
          <a:xfrm>
            <a:off x="1619250" y="4394200"/>
            <a:ext cx="968375" cy="1574800"/>
            <a:chOff x="930" y="3476"/>
            <a:chExt cx="675" cy="992"/>
          </a:xfrm>
        </p:grpSpPr>
        <p:pic>
          <p:nvPicPr>
            <p:cNvPr id="1053" name="Picture 13"/>
            <p:cNvPicPr>
              <a:picLocks noChangeAspect="1" noChangeArrowheads="1"/>
            </p:cNvPicPr>
            <p:nvPr/>
          </p:nvPicPr>
          <p:blipFill>
            <a:blip r:embed="rId10" cstate="print"/>
            <a:srcRect/>
            <a:stretch>
              <a:fillRect/>
            </a:stretch>
          </p:blipFill>
          <p:spPr bwMode="auto">
            <a:xfrm>
              <a:off x="930" y="3476"/>
              <a:ext cx="654" cy="771"/>
            </a:xfrm>
            <a:prstGeom prst="rect">
              <a:avLst/>
            </a:prstGeom>
            <a:noFill/>
            <a:ln w="9525">
              <a:noFill/>
              <a:miter lim="800000"/>
              <a:headEnd/>
              <a:tailEnd/>
            </a:ln>
          </p:spPr>
        </p:pic>
        <p:sp>
          <p:nvSpPr>
            <p:cNvPr id="23" name="Rectangle 14"/>
            <p:cNvSpPr>
              <a:spLocks noChangeArrowheads="1"/>
            </p:cNvSpPr>
            <p:nvPr/>
          </p:nvSpPr>
          <p:spPr bwMode="auto">
            <a:xfrm>
              <a:off x="1031" y="3748"/>
              <a:ext cx="574" cy="720"/>
            </a:xfrm>
            <a:prstGeom prst="rect">
              <a:avLst/>
            </a:prstGeom>
            <a:noFill/>
            <a:ln w="9525">
              <a:noFill/>
              <a:miter lim="800000"/>
              <a:headEnd/>
              <a:tailEnd/>
            </a:ln>
            <a:effectLst/>
          </p:spPr>
          <p:txBody>
            <a:bodyPr lIns="92075" tIns="46038" rIns="92075" bIns="46038" anchor="ctr" anchorCtr="1"/>
            <a:lstStyle/>
            <a:p>
              <a:pPr algn="ctr" fontAlgn="auto">
                <a:spcBef>
                  <a:spcPts val="0"/>
                </a:spcBef>
                <a:spcAft>
                  <a:spcPts val="0"/>
                </a:spcAft>
                <a:defRPr/>
              </a:pPr>
              <a:r>
                <a:rPr lang="es-MX" sz="3600" b="1" dirty="0">
                  <a:solidFill>
                    <a:srgbClr val="C00000"/>
                  </a:solidFill>
                  <a:effectLst>
                    <a:outerShdw blurRad="38100" dist="38100" dir="2700000" algn="tl">
                      <a:srgbClr val="000000"/>
                    </a:outerShdw>
                  </a:effectLst>
                  <a:latin typeface="Arial Black" pitchFamily="34" charset="0"/>
                  <a:cs typeface="+mn-cs"/>
                </a:rPr>
                <a:t>1º</a:t>
              </a:r>
              <a:endParaRPr lang="es-ES" sz="36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7" name="Group 15"/>
          <p:cNvGrpSpPr>
            <a:grpSpLocks/>
          </p:cNvGrpSpPr>
          <p:nvPr/>
        </p:nvGrpSpPr>
        <p:grpSpPr bwMode="auto">
          <a:xfrm>
            <a:off x="2484438" y="4178300"/>
            <a:ext cx="1052512" cy="1719263"/>
            <a:chOff x="1111" y="391"/>
            <a:chExt cx="754" cy="1083"/>
          </a:xfrm>
        </p:grpSpPr>
        <p:pic>
          <p:nvPicPr>
            <p:cNvPr id="1051" name="Picture 16"/>
            <p:cNvPicPr>
              <a:picLocks noChangeAspect="1" noChangeArrowheads="1"/>
            </p:cNvPicPr>
            <p:nvPr/>
          </p:nvPicPr>
          <p:blipFill>
            <a:blip r:embed="rId11" cstate="print"/>
            <a:srcRect/>
            <a:stretch>
              <a:fillRect/>
            </a:stretch>
          </p:blipFill>
          <p:spPr bwMode="auto">
            <a:xfrm>
              <a:off x="1111" y="391"/>
              <a:ext cx="681" cy="907"/>
            </a:xfrm>
            <a:prstGeom prst="rect">
              <a:avLst/>
            </a:prstGeom>
            <a:noFill/>
            <a:ln w="9525">
              <a:noFill/>
              <a:miter lim="800000"/>
              <a:headEnd/>
              <a:tailEnd/>
            </a:ln>
          </p:spPr>
        </p:pic>
        <p:sp>
          <p:nvSpPr>
            <p:cNvPr id="26" name="Rectangle 17"/>
            <p:cNvSpPr>
              <a:spLocks noChangeArrowheads="1"/>
            </p:cNvSpPr>
            <p:nvPr/>
          </p:nvSpPr>
          <p:spPr bwMode="auto">
            <a:xfrm>
              <a:off x="1292" y="754"/>
              <a:ext cx="573" cy="720"/>
            </a:xfrm>
            <a:prstGeom prst="rect">
              <a:avLst/>
            </a:prstGeom>
            <a:noFill/>
            <a:ln w="9525">
              <a:noFill/>
              <a:miter lim="800000"/>
              <a:headEnd/>
              <a:tailEnd/>
            </a:ln>
            <a:effectLst/>
          </p:spPr>
          <p:txBody>
            <a:bodyPr lIns="92075" tIns="46038" rIns="92075" bIns="46038" anchor="ctr" anchorCtr="1"/>
            <a:lstStyle/>
            <a:p>
              <a:pPr algn="ctr" fontAlgn="auto">
                <a:spcBef>
                  <a:spcPts val="0"/>
                </a:spcBef>
                <a:spcAft>
                  <a:spcPts val="0"/>
                </a:spcAft>
                <a:defRPr/>
              </a:pPr>
              <a:r>
                <a:rPr lang="es-MX" sz="4000" b="1" dirty="0">
                  <a:solidFill>
                    <a:srgbClr val="C00000"/>
                  </a:solidFill>
                  <a:effectLst>
                    <a:outerShdw blurRad="38100" dist="38100" dir="2700000" algn="tl">
                      <a:srgbClr val="000000"/>
                    </a:outerShdw>
                  </a:effectLst>
                  <a:latin typeface="Arial Black" pitchFamily="34" charset="0"/>
                  <a:cs typeface="+mn-cs"/>
                </a:rPr>
                <a:t>2º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8" name="Group 61"/>
          <p:cNvGrpSpPr>
            <a:grpSpLocks/>
          </p:cNvGrpSpPr>
          <p:nvPr/>
        </p:nvGrpSpPr>
        <p:grpSpPr bwMode="auto">
          <a:xfrm>
            <a:off x="5867400" y="3098800"/>
            <a:ext cx="862013" cy="2681288"/>
            <a:chOff x="-976" y="1979"/>
            <a:chExt cx="544" cy="2117"/>
          </a:xfrm>
        </p:grpSpPr>
        <p:pic>
          <p:nvPicPr>
            <p:cNvPr id="1049" name="Picture 56" descr="DSCF0132"/>
            <p:cNvPicPr>
              <a:picLocks noChangeAspect="1" noChangeArrowheads="1"/>
            </p:cNvPicPr>
            <p:nvPr/>
          </p:nvPicPr>
          <p:blipFill>
            <a:blip r:embed="rId12" cstate="print"/>
            <a:srcRect/>
            <a:stretch>
              <a:fillRect/>
            </a:stretch>
          </p:blipFill>
          <p:spPr bwMode="auto">
            <a:xfrm>
              <a:off x="-976" y="1979"/>
              <a:ext cx="544" cy="1996"/>
            </a:xfrm>
            <a:prstGeom prst="rect">
              <a:avLst/>
            </a:prstGeom>
            <a:noFill/>
            <a:ln w="9525">
              <a:noFill/>
              <a:miter lim="800000"/>
              <a:headEnd/>
              <a:tailEnd/>
            </a:ln>
          </p:spPr>
        </p:pic>
        <p:sp>
          <p:nvSpPr>
            <p:cNvPr id="29" name="Text Box 60"/>
            <p:cNvSpPr txBox="1">
              <a:spLocks noChangeArrowheads="1"/>
            </p:cNvSpPr>
            <p:nvPr/>
          </p:nvSpPr>
          <p:spPr bwMode="auto">
            <a:xfrm>
              <a:off x="-930" y="3537"/>
              <a:ext cx="461" cy="55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MX" sz="4000" b="1" dirty="0">
                  <a:solidFill>
                    <a:srgbClr val="C00000"/>
                  </a:solidFill>
                  <a:effectLst>
                    <a:outerShdw blurRad="38100" dist="38100" dir="2700000" algn="tl">
                      <a:srgbClr val="000000"/>
                    </a:outerShdw>
                  </a:effectLst>
                  <a:latin typeface="Arial Black" pitchFamily="34" charset="0"/>
                  <a:cs typeface="+mn-cs"/>
                </a:rPr>
                <a:t>6º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9" name="Group 63"/>
          <p:cNvGrpSpPr>
            <a:grpSpLocks/>
          </p:cNvGrpSpPr>
          <p:nvPr/>
        </p:nvGrpSpPr>
        <p:grpSpPr bwMode="auto">
          <a:xfrm>
            <a:off x="8101013" y="2276475"/>
            <a:ext cx="1042987" cy="3313113"/>
            <a:chOff x="5988" y="1842"/>
            <a:chExt cx="657" cy="2087"/>
          </a:xfrm>
        </p:grpSpPr>
        <p:pic>
          <p:nvPicPr>
            <p:cNvPr id="1047" name="Picture 54" descr="DSCF0124"/>
            <p:cNvPicPr>
              <a:picLocks noChangeAspect="1" noChangeArrowheads="1"/>
            </p:cNvPicPr>
            <p:nvPr/>
          </p:nvPicPr>
          <p:blipFill>
            <a:blip r:embed="rId13" cstate="print"/>
            <a:srcRect/>
            <a:stretch>
              <a:fillRect/>
            </a:stretch>
          </p:blipFill>
          <p:spPr bwMode="auto">
            <a:xfrm>
              <a:off x="5988" y="1842"/>
              <a:ext cx="657" cy="2087"/>
            </a:xfrm>
            <a:prstGeom prst="rect">
              <a:avLst/>
            </a:prstGeom>
            <a:noFill/>
            <a:ln w="9525">
              <a:noFill/>
              <a:miter lim="800000"/>
              <a:headEnd/>
              <a:tailEnd/>
            </a:ln>
          </p:spPr>
        </p:pic>
        <p:sp>
          <p:nvSpPr>
            <p:cNvPr id="32" name="Text Box 62"/>
            <p:cNvSpPr txBox="1">
              <a:spLocks noChangeArrowheads="1"/>
            </p:cNvSpPr>
            <p:nvPr/>
          </p:nvSpPr>
          <p:spPr bwMode="auto">
            <a:xfrm>
              <a:off x="6132" y="3524"/>
              <a:ext cx="423" cy="40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kumimoji="1" lang="es-MX" sz="3600" b="1" dirty="0">
                  <a:solidFill>
                    <a:srgbClr val="C00000"/>
                  </a:solidFill>
                  <a:effectLst>
                    <a:outerShdw blurRad="38100" dist="38100" dir="2700000" algn="tl">
                      <a:srgbClr val="000000"/>
                    </a:outerShdw>
                  </a:effectLst>
                  <a:latin typeface="Arial Black" pitchFamily="34" charset="0"/>
                  <a:cs typeface="+mn-cs"/>
                </a:rPr>
                <a:t>3º</a:t>
              </a:r>
              <a:endParaRPr kumimoji="1" lang="es-ES" sz="36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11" name="38 Grupo"/>
          <p:cNvGrpSpPr>
            <a:grpSpLocks/>
          </p:cNvGrpSpPr>
          <p:nvPr/>
        </p:nvGrpSpPr>
        <p:grpSpPr bwMode="auto">
          <a:xfrm>
            <a:off x="6659563" y="2811463"/>
            <a:ext cx="677862" cy="2925762"/>
            <a:chOff x="6660232" y="3273233"/>
            <a:chExt cx="676788" cy="3157497"/>
          </a:xfrm>
        </p:grpSpPr>
        <p:pic>
          <p:nvPicPr>
            <p:cNvPr id="1045" name="33 Imagen" descr="superior.jpg"/>
            <p:cNvPicPr>
              <a:picLocks noChangeAspect="1"/>
            </p:cNvPicPr>
            <p:nvPr/>
          </p:nvPicPr>
          <p:blipFill>
            <a:blip r:embed="rId14" cstate="print"/>
            <a:srcRect l="83086" r="11224"/>
            <a:stretch>
              <a:fillRect/>
            </a:stretch>
          </p:blipFill>
          <p:spPr bwMode="auto">
            <a:xfrm>
              <a:off x="6660232" y="3273233"/>
              <a:ext cx="648072" cy="3036087"/>
            </a:xfrm>
            <a:prstGeom prst="rect">
              <a:avLst/>
            </a:prstGeom>
            <a:noFill/>
            <a:ln w="9525">
              <a:noFill/>
              <a:miter lim="800000"/>
              <a:headEnd/>
              <a:tailEnd/>
            </a:ln>
          </p:spPr>
        </p:pic>
        <p:sp>
          <p:nvSpPr>
            <p:cNvPr id="35" name="34 Rectángulo"/>
            <p:cNvSpPr/>
            <p:nvPr/>
          </p:nvSpPr>
          <p:spPr>
            <a:xfrm>
              <a:off x="6660232" y="5733443"/>
              <a:ext cx="676788" cy="697287"/>
            </a:xfrm>
            <a:prstGeom prst="rect">
              <a:avLst/>
            </a:prstGeom>
          </p:spPr>
          <p:txBody>
            <a:bodyPr wrap="none">
              <a:spAutoFit/>
            </a:bodyPr>
            <a:lstStyle/>
            <a:p>
              <a:pPr fontAlgn="auto">
                <a:spcBef>
                  <a:spcPts val="0"/>
                </a:spcBef>
                <a:spcAft>
                  <a:spcPts val="0"/>
                </a:spcAft>
                <a:defRPr/>
              </a:pPr>
              <a:r>
                <a:rPr lang="es-MX" sz="3600" b="1" dirty="0">
                  <a:solidFill>
                    <a:srgbClr val="C00000"/>
                  </a:solidFill>
                  <a:effectLst>
                    <a:outerShdw blurRad="38100" dist="38100" dir="2700000" algn="tl">
                      <a:srgbClr val="000000"/>
                    </a:outerShdw>
                  </a:effectLst>
                  <a:latin typeface="Arial Black" pitchFamily="34" charset="0"/>
                  <a:cs typeface="+mn-cs"/>
                </a:rPr>
                <a:t>1º</a:t>
              </a:r>
              <a:endParaRPr lang="es-MX" sz="3600" b="1" dirty="0">
                <a:solidFill>
                  <a:srgbClr val="C00000"/>
                </a:solidFill>
                <a:latin typeface="+mn-lt"/>
                <a:cs typeface="+mn-cs"/>
              </a:endParaRPr>
            </a:p>
          </p:txBody>
        </p:sp>
      </p:grpSp>
      <p:sp>
        <p:nvSpPr>
          <p:cNvPr id="1039" name="Rectangle 27"/>
          <p:cNvSpPr>
            <a:spLocks noChangeArrowheads="1"/>
          </p:cNvSpPr>
          <p:nvPr/>
        </p:nvSpPr>
        <p:spPr bwMode="auto">
          <a:xfrm>
            <a:off x="468313" y="5880100"/>
            <a:ext cx="2160587" cy="404813"/>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pPr>
            <a:r>
              <a:rPr lang="es-MX" sz="2000" b="1" dirty="0">
                <a:solidFill>
                  <a:srgbClr val="C00000"/>
                </a:solidFill>
              </a:rPr>
              <a:t>PREESCOLAR</a:t>
            </a:r>
            <a:endParaRPr lang="es-ES" sz="2000" b="1" dirty="0">
              <a:solidFill>
                <a:srgbClr val="C00000"/>
              </a:solidFill>
            </a:endParaRPr>
          </a:p>
        </p:txBody>
      </p:sp>
      <p:sp>
        <p:nvSpPr>
          <p:cNvPr id="1040" name="Rectangle 28"/>
          <p:cNvSpPr>
            <a:spLocks noChangeArrowheads="1"/>
          </p:cNvSpPr>
          <p:nvPr/>
        </p:nvSpPr>
        <p:spPr bwMode="auto">
          <a:xfrm>
            <a:off x="3541713" y="5837238"/>
            <a:ext cx="1871662" cy="40481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pPr>
            <a:r>
              <a:rPr lang="es-MX" sz="2000" b="1" dirty="0">
                <a:solidFill>
                  <a:srgbClr val="C00000"/>
                </a:solidFill>
              </a:rPr>
              <a:t>PRIMARIA</a:t>
            </a:r>
            <a:endParaRPr lang="es-ES" sz="2000" b="1" dirty="0">
              <a:solidFill>
                <a:srgbClr val="C00000"/>
              </a:solidFill>
            </a:endParaRPr>
          </a:p>
        </p:txBody>
      </p:sp>
      <p:sp>
        <p:nvSpPr>
          <p:cNvPr id="1041" name="Rectangle 29"/>
          <p:cNvSpPr>
            <a:spLocks noChangeArrowheads="1"/>
          </p:cNvSpPr>
          <p:nvPr/>
        </p:nvSpPr>
        <p:spPr bwMode="auto">
          <a:xfrm>
            <a:off x="6842125" y="5837238"/>
            <a:ext cx="2122488" cy="40481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pPr>
            <a:r>
              <a:rPr lang="es-MX" sz="2000" b="1" dirty="0">
                <a:solidFill>
                  <a:srgbClr val="C00000"/>
                </a:solidFill>
              </a:rPr>
              <a:t>SECUNDARIA</a:t>
            </a:r>
            <a:endParaRPr lang="es-ES" sz="2000" b="1" dirty="0">
              <a:solidFill>
                <a:srgbClr val="C00000"/>
              </a:solidFill>
            </a:endParaRPr>
          </a:p>
        </p:txBody>
      </p:sp>
      <p:sp>
        <p:nvSpPr>
          <p:cNvPr id="1042" name="Line 42"/>
          <p:cNvSpPr>
            <a:spLocks noChangeShapeType="1"/>
          </p:cNvSpPr>
          <p:nvPr/>
        </p:nvSpPr>
        <p:spPr bwMode="auto">
          <a:xfrm>
            <a:off x="1042988" y="5735638"/>
            <a:ext cx="7921625" cy="0"/>
          </a:xfrm>
          <a:prstGeom prst="line">
            <a:avLst/>
          </a:prstGeom>
          <a:noFill/>
          <a:ln w="76200">
            <a:solidFill>
              <a:schemeClr val="tx1"/>
            </a:solidFill>
            <a:round/>
            <a:headEnd/>
            <a:tailEnd/>
          </a:ln>
        </p:spPr>
        <p:txBody>
          <a:bodyPr/>
          <a:lstStyle/>
          <a:p>
            <a:endParaRPr lang="es-MX" dirty="0"/>
          </a:p>
        </p:txBody>
      </p:sp>
      <p:sp>
        <p:nvSpPr>
          <p:cNvPr id="40" name="39 CuadroTexto"/>
          <p:cNvSpPr txBox="1"/>
          <p:nvPr/>
        </p:nvSpPr>
        <p:spPr>
          <a:xfrm>
            <a:off x="395536" y="1124744"/>
            <a:ext cx="5760640" cy="461665"/>
          </a:xfrm>
          <a:prstGeom prst="rect">
            <a:avLst/>
          </a:prstGeom>
          <a:solidFill>
            <a:srgbClr val="0070C0"/>
          </a:solidFill>
        </p:spPr>
        <p:txBody>
          <a:bodyPr wrap="square">
            <a:spAutoFit/>
          </a:bodyPr>
          <a:lstStyle/>
          <a:p>
            <a:pPr algn="ctr" fontAlgn="auto">
              <a:spcBef>
                <a:spcPts val="0"/>
              </a:spcBef>
              <a:spcAft>
                <a:spcPts val="0"/>
              </a:spcAft>
              <a:defRPr/>
            </a:pPr>
            <a:r>
              <a:rPr lang="es-MX" sz="2400" b="1" cap="small" dirty="0" smtClean="0">
                <a:solidFill>
                  <a:schemeClr val="bg1"/>
                </a:solidFill>
                <a:latin typeface="Arial" pitchFamily="34" charset="0"/>
                <a:cs typeface="Arial" pitchFamily="34" charset="0"/>
              </a:rPr>
              <a:t>Articulación de la Educación Básica</a:t>
            </a:r>
            <a:endParaRPr lang="es-MX"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372200" y="404664"/>
            <a:ext cx="2501940" cy="66031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21505" name="Rectangle 1"/>
          <p:cNvSpPr>
            <a:spLocks noChangeArrowheads="1"/>
          </p:cNvSpPr>
          <p:nvPr/>
        </p:nvSpPr>
        <p:spPr bwMode="auto">
          <a:xfrm>
            <a:off x="323528" y="1484784"/>
            <a:ext cx="8424936" cy="1508105"/>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200" b="1" i="0" u="none" strike="noStrike" cap="none" normalizeH="0" baseline="0" dirty="0" smtClean="0">
                <a:ln>
                  <a:noFill/>
                </a:ln>
                <a:solidFill>
                  <a:schemeClr val="accent2"/>
                </a:solidFill>
                <a:effectLst/>
                <a:latin typeface="+mj-lt"/>
                <a:ea typeface="Calibri" pitchFamily="34" charset="0"/>
                <a:cs typeface="Calibri" pitchFamily="34" charset="0"/>
              </a:rPr>
              <a:t>3</a:t>
            </a:r>
            <a:r>
              <a:rPr lang="es-MX" sz="3200" b="1" dirty="0" smtClean="0">
                <a:solidFill>
                  <a:schemeClr val="accent2"/>
                </a:solidFill>
                <a:latin typeface="+mj-lt"/>
                <a:ea typeface="Calibri" pitchFamily="34" charset="0"/>
                <a:cs typeface="Calibri" pitchFamily="34" charset="0"/>
              </a:rPr>
              <a:t>. </a:t>
            </a:r>
            <a:r>
              <a:rPr kumimoji="0" lang="es-MX" sz="3200" b="1" i="0" u="none" strike="noStrike" cap="none" normalizeH="0" baseline="0" dirty="0" smtClean="0">
                <a:ln>
                  <a:noFill/>
                </a:ln>
                <a:solidFill>
                  <a:schemeClr val="accent2"/>
                </a:solidFill>
                <a:effectLst/>
                <a:latin typeface="+mj-lt"/>
                <a:ea typeface="Calibri" pitchFamily="34" charset="0"/>
                <a:cs typeface="Calibri" pitchFamily="34" charset="0"/>
              </a:rPr>
              <a:t> Principio pedagógico 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3200" b="1" i="0" u="none" strike="noStrike" cap="none" normalizeH="0" baseline="0" dirty="0" smtClean="0">
              <a:ln>
                <a:noFill/>
              </a:ln>
              <a:solidFill>
                <a:schemeClr val="accent2"/>
              </a:solidFill>
              <a:effectLst/>
              <a:latin typeface="+mj-lt"/>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0" i="1" u="none" strike="noStrike" cap="none" normalizeH="0" baseline="0" dirty="0" smtClean="0">
                <a:ln>
                  <a:noFill/>
                </a:ln>
                <a:solidFill>
                  <a:srgbClr val="002060"/>
                </a:solidFill>
                <a:effectLst/>
                <a:latin typeface="+mj-lt"/>
                <a:ea typeface="Calibri" pitchFamily="34" charset="0"/>
                <a:cs typeface="Calibri" pitchFamily="34" charset="0"/>
              </a:rPr>
              <a:t> </a:t>
            </a:r>
            <a:r>
              <a:rPr lang="es-MX" sz="2800" b="1" i="1" dirty="0" smtClean="0">
                <a:solidFill>
                  <a:srgbClr val="002060"/>
                </a:solidFill>
                <a:latin typeface="+mj-lt"/>
                <a:ea typeface="Calibri" pitchFamily="34" charset="0"/>
                <a:cs typeface="Calibri" pitchFamily="34" charset="0"/>
              </a:rPr>
              <a:t>T</a:t>
            </a:r>
            <a:r>
              <a:rPr kumimoji="0" lang="es-MX" sz="2800" b="1" i="1" u="none" strike="noStrike" cap="none" normalizeH="0" baseline="0" dirty="0" smtClean="0">
                <a:ln>
                  <a:noFill/>
                </a:ln>
                <a:solidFill>
                  <a:srgbClr val="002060"/>
                </a:solidFill>
                <a:effectLst/>
                <a:latin typeface="+mj-lt"/>
                <a:ea typeface="Calibri" pitchFamily="34" charset="0"/>
                <a:cs typeface="Calibri" pitchFamily="34" charset="0"/>
              </a:rPr>
              <a:t>rabajar en colaboración para construir el aprendizaje</a:t>
            </a:r>
            <a:endParaRPr kumimoji="0" lang="es-MX" sz="2800" b="1" i="1" u="none" strike="noStrike" cap="none" normalizeH="0" baseline="0" dirty="0" smtClean="0">
              <a:ln>
                <a:noFill/>
              </a:ln>
              <a:solidFill>
                <a:srgbClr val="002060"/>
              </a:solidFill>
              <a:effectLst/>
              <a:latin typeface="+mj-lt"/>
              <a:cs typeface="Arial" pitchFamily="34" charset="0"/>
            </a:endParaRPr>
          </a:p>
        </p:txBody>
      </p:sp>
      <p:pic>
        <p:nvPicPr>
          <p:cNvPr id="107522" name="Picture 2" descr="C:\Users\gaby\Pictures\colaboracion[1].png"/>
          <p:cNvPicPr>
            <a:picLocks noChangeAspect="1" noChangeArrowheads="1"/>
          </p:cNvPicPr>
          <p:nvPr/>
        </p:nvPicPr>
        <p:blipFill>
          <a:blip r:embed="rId4" cstate="print"/>
          <a:srcRect/>
          <a:stretch>
            <a:fillRect/>
          </a:stretch>
        </p:blipFill>
        <p:spPr bwMode="auto">
          <a:xfrm>
            <a:off x="3347864" y="3284984"/>
            <a:ext cx="2538090" cy="256028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908720"/>
            <a:ext cx="8136904" cy="2677656"/>
          </a:xfrm>
          <a:prstGeom prst="rect">
            <a:avLst/>
          </a:prstGeom>
          <a:ln>
            <a:noFill/>
          </a:ln>
        </p:spPr>
        <p:txBody>
          <a:bodyPr wrap="square">
            <a:spAutoFit/>
          </a:bodyPr>
          <a:lstStyle/>
          <a:p>
            <a:r>
              <a:rPr lang="es-MX" sz="2400" dirty="0" smtClean="0">
                <a:solidFill>
                  <a:schemeClr val="accent6">
                    <a:lumMod val="50000"/>
                  </a:schemeClr>
                </a:solidFill>
                <a:ea typeface="Calibri" pitchFamily="34" charset="0"/>
                <a:cs typeface="Calibri" pitchFamily="34" charset="0"/>
              </a:rPr>
              <a:t>De manera individual responda la siguiente pregunta:</a:t>
            </a:r>
          </a:p>
          <a:p>
            <a:endParaRPr lang="es-MX" sz="2400" b="1" dirty="0" smtClean="0">
              <a:solidFill>
                <a:schemeClr val="accent6">
                  <a:lumMod val="50000"/>
                </a:schemeClr>
              </a:solidFill>
              <a:ea typeface="Calibri" pitchFamily="34" charset="0"/>
              <a:cs typeface="Calibri" pitchFamily="34" charset="0"/>
            </a:endParaRPr>
          </a:p>
          <a:p>
            <a:r>
              <a:rPr lang="es-MX" sz="2400" b="1" dirty="0" smtClean="0">
                <a:solidFill>
                  <a:schemeClr val="accent6">
                    <a:lumMod val="50000"/>
                  </a:schemeClr>
                </a:solidFill>
                <a:ea typeface="Calibri" pitchFamily="34" charset="0"/>
                <a:cs typeface="Calibri" pitchFamily="34" charset="0"/>
              </a:rPr>
              <a:t>¿Cómo promueve y vive el trabajo colaborativo en las tareas cotidianas desde su función?</a:t>
            </a:r>
          </a:p>
          <a:p>
            <a:endParaRPr lang="es-MX" sz="2400" dirty="0" smtClean="0">
              <a:solidFill>
                <a:schemeClr val="accent6">
                  <a:lumMod val="50000"/>
                </a:schemeClr>
              </a:solidFill>
              <a:ea typeface="Calibri" pitchFamily="34" charset="0"/>
              <a:cs typeface="Calibri" pitchFamily="34" charset="0"/>
            </a:endParaRPr>
          </a:p>
          <a:p>
            <a:r>
              <a:rPr lang="es-MX" sz="2400" dirty="0" smtClean="0">
                <a:solidFill>
                  <a:schemeClr val="accent6">
                    <a:lumMod val="50000"/>
                  </a:schemeClr>
                </a:solidFill>
                <a:ea typeface="Calibri" pitchFamily="34" charset="0"/>
                <a:cs typeface="Calibri" pitchFamily="34" charset="0"/>
              </a:rPr>
              <a:t>Registre en una tarjeta su respuesta con una frase corta y colóquela en el lugar que el coordinador del grupo indique</a:t>
            </a:r>
          </a:p>
        </p:txBody>
      </p:sp>
      <p:pic>
        <p:nvPicPr>
          <p:cNvPr id="3" name="Picture 1" descr="C:\Users\gaby\Pictures\Estrellas\imagesCACIUWT6.jpg"/>
          <p:cNvPicPr>
            <a:picLocks noChangeAspect="1" noChangeArrowheads="1"/>
          </p:cNvPicPr>
          <p:nvPr/>
        </p:nvPicPr>
        <p:blipFill>
          <a:blip r:embed="rId2" cstate="print"/>
          <a:srcRect/>
          <a:stretch>
            <a:fillRect/>
          </a:stretch>
        </p:blipFill>
        <p:spPr bwMode="auto">
          <a:xfrm>
            <a:off x="6797126" y="4509120"/>
            <a:ext cx="1396151" cy="137351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516216" y="222639"/>
            <a:ext cx="2357924" cy="622305"/>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7" name="2 Marcador de contenido"/>
          <p:cNvSpPr txBox="1">
            <a:spLocks/>
          </p:cNvSpPr>
          <p:nvPr/>
        </p:nvSpPr>
        <p:spPr>
          <a:xfrm>
            <a:off x="539552" y="3212976"/>
            <a:ext cx="8352928" cy="2520280"/>
          </a:xfrm>
          <a:prstGeom prst="rect">
            <a:avLst/>
          </a:prstGeom>
          <a:ln>
            <a:noFill/>
          </a:ln>
        </p:spPr>
        <p:style>
          <a:lnRef idx="2">
            <a:schemeClr val="accent3"/>
          </a:lnRef>
          <a:fillRef idx="1">
            <a:schemeClr val="lt1"/>
          </a:fillRef>
          <a:effectRef idx="0">
            <a:schemeClr val="accent3"/>
          </a:effectRef>
          <a:fontRef idx="minor">
            <a:schemeClr val="dk1"/>
          </a:fontRef>
        </p:style>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solidFill>
                  <a:schemeClr val="dk1"/>
                </a:solidFill>
                <a:effectLst/>
                <a:uLnTx/>
                <a:uFillTx/>
                <a:latin typeface="+mn-lt"/>
                <a:ea typeface="+mn-ea"/>
                <a:cs typeface="+mn-cs"/>
              </a:rPr>
              <a:t>   </a:t>
            </a:r>
            <a:r>
              <a:rPr kumimoji="0" lang="es-MX" sz="2400" b="0" i="0" u="none" strike="noStrike" kern="1200" cap="none" spc="0" normalizeH="0" baseline="0" noProof="0" dirty="0" smtClean="0">
                <a:ln>
                  <a:noFill/>
                </a:ln>
                <a:solidFill>
                  <a:srgbClr val="002060"/>
                </a:solidFill>
                <a:effectLst/>
                <a:uLnTx/>
                <a:uFillTx/>
                <a:ea typeface="+mn-ea"/>
                <a:cs typeface="+mn-cs"/>
              </a:rPr>
              <a:t>El trabajo colaborativo alude a estudiantes y maestros,  orienta las acciones para el descubrimiento la búsqueda de soluciones, coincidencias y diferencias, con el propósito de construir aprendizajes en colectivo. </a:t>
            </a:r>
            <a:endParaRPr kumimoji="0" lang="es-MX" sz="2400" b="0" i="0" u="none" strike="noStrike" kern="1200" cap="none" spc="0" normalizeH="0" baseline="0" noProof="0" dirty="0">
              <a:ln>
                <a:noFill/>
              </a:ln>
              <a:solidFill>
                <a:srgbClr val="002060"/>
              </a:solidFill>
              <a:effectLst/>
              <a:uLnTx/>
              <a:uFillTx/>
              <a:ea typeface="+mn-ea"/>
              <a:cs typeface="+mn-cs"/>
            </a:endParaRPr>
          </a:p>
        </p:txBody>
      </p:sp>
      <p:sp>
        <p:nvSpPr>
          <p:cNvPr id="8" name="2 Subtítulo"/>
          <p:cNvSpPr txBox="1">
            <a:spLocks/>
          </p:cNvSpPr>
          <p:nvPr/>
        </p:nvSpPr>
        <p:spPr>
          <a:xfrm>
            <a:off x="827584" y="1196752"/>
            <a:ext cx="7560840" cy="1224136"/>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lstStyle/>
          <a:p>
            <a:pPr algn="ctr"/>
            <a:r>
              <a:rPr lang="es-MX" sz="2400" dirty="0" smtClean="0">
                <a:solidFill>
                  <a:schemeClr val="accent6">
                    <a:lumMod val="50000"/>
                  </a:schemeClr>
                </a:solidFill>
              </a:rPr>
              <a:t>Realizar la lectura del Principio Pedagógico 4 </a:t>
            </a:r>
          </a:p>
          <a:p>
            <a:pPr algn="ctr"/>
            <a:r>
              <a:rPr lang="es-MX" sz="2400" dirty="0" smtClean="0">
                <a:solidFill>
                  <a:schemeClr val="accent6">
                    <a:lumMod val="50000"/>
                  </a:schemeClr>
                </a:solidFill>
              </a:rPr>
              <a:t>“Trabajar en colaboración para construir el aprendizaje”</a:t>
            </a:r>
          </a:p>
          <a:p>
            <a:pPr algn="ctr"/>
            <a:r>
              <a:rPr lang="es-MX" sz="2400" dirty="0" smtClean="0">
                <a:solidFill>
                  <a:schemeClr val="accent6">
                    <a:lumMod val="50000"/>
                  </a:schemeClr>
                </a:solidFill>
              </a:rPr>
              <a:t>Plan de Estudios 2011 pág. 32</a:t>
            </a:r>
          </a:p>
          <a:p>
            <a:pPr algn="ctr"/>
            <a:r>
              <a:rPr lang="es-MX" sz="2400" dirty="0" smtClean="0">
                <a:solidFill>
                  <a:schemeClr val="accent6">
                    <a:lumMod val="50000"/>
                  </a:schemeClr>
                </a:solidFill>
              </a:rPr>
              <a:t> </a:t>
            </a:r>
          </a:p>
          <a:p>
            <a:pPr algn="r"/>
            <a:endParaRPr lang="es-MX"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444208" y="260648"/>
            <a:ext cx="2357924" cy="622305"/>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7" name="2 Marcador de contenido"/>
          <p:cNvSpPr txBox="1">
            <a:spLocks/>
          </p:cNvSpPr>
          <p:nvPr/>
        </p:nvSpPr>
        <p:spPr>
          <a:xfrm>
            <a:off x="323528" y="980728"/>
            <a:ext cx="8496944" cy="4968552"/>
          </a:xfrm>
          <a:prstGeom prst="rect">
            <a:avLst/>
          </a:prstGeo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Es necesario que la escuela promueva el trabajo colaborativo</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para enriquecer sus prácticas considerando las siguientes</a:t>
            </a:r>
            <a:r>
              <a:rPr kumimoji="0" lang="es-MX" sz="2400" b="0" i="0" u="none" strike="noStrike" kern="1200" cap="none" spc="0" normalizeH="0" noProof="0" dirty="0" smtClean="0">
                <a:ln>
                  <a:noFill/>
                </a:ln>
                <a:solidFill>
                  <a:srgbClr val="00206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características: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C00000"/>
                </a:solidFill>
                <a:effectLst/>
                <a:uLnTx/>
                <a:uFillTx/>
                <a:latin typeface="+mn-lt"/>
                <a:ea typeface="+mn-ea"/>
                <a:cs typeface="+mn-cs"/>
              </a:rPr>
              <a:t>Que sea inclusivo.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C00000"/>
                </a:solidFill>
                <a:effectLst/>
                <a:uLnTx/>
                <a:uFillTx/>
                <a:latin typeface="+mn-lt"/>
                <a:ea typeface="+mn-ea"/>
                <a:cs typeface="+mn-cs"/>
              </a:rPr>
              <a:t>Que defina metas comunes.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C00000"/>
                </a:solidFill>
                <a:effectLst/>
                <a:uLnTx/>
                <a:uFillTx/>
                <a:latin typeface="+mn-lt"/>
                <a:ea typeface="+mn-ea"/>
                <a:cs typeface="+mn-cs"/>
              </a:rPr>
              <a:t>Que favorezca el liderazgo compartido.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C00000"/>
                </a:solidFill>
                <a:effectLst/>
                <a:uLnTx/>
                <a:uFillTx/>
                <a:latin typeface="+mn-lt"/>
                <a:ea typeface="+mn-ea"/>
                <a:cs typeface="+mn-cs"/>
              </a:rPr>
              <a:t>Que permita intercambio de recursos.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C00000"/>
                </a:solidFill>
                <a:effectLst/>
                <a:uLnTx/>
                <a:uFillTx/>
                <a:latin typeface="+mn-lt"/>
                <a:ea typeface="+mn-ea"/>
                <a:cs typeface="+mn-cs"/>
              </a:rPr>
              <a:t>Que desarrolle el sentido de responsabilidad y corresponsabilidad.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C00000"/>
                </a:solidFill>
                <a:effectLst/>
                <a:uLnTx/>
                <a:uFillTx/>
                <a:latin typeface="+mn-lt"/>
                <a:ea typeface="+mn-ea"/>
                <a:cs typeface="+mn-cs"/>
              </a:rPr>
              <a:t>Que se realicen en entornos presenciales y virtuales, en tiempo real y asíncrono.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smtClean="0">
                <a:ln>
                  <a:noFill/>
                </a:ln>
                <a:solidFill>
                  <a:schemeClr val="dk1"/>
                </a:solidFill>
                <a:effectLst/>
                <a:uLnTx/>
                <a:uFillTx/>
                <a:latin typeface="+mn-lt"/>
                <a:ea typeface="+mn-ea"/>
                <a:cs typeface="+mn-cs"/>
              </a:rPr>
              <a:t> </a:t>
            </a:r>
            <a:r>
              <a:rPr kumimoji="0" lang="es-MX" sz="2000" b="0" i="1" u="none" strike="noStrike" kern="1200" cap="none" spc="0" normalizeH="0" baseline="0" noProof="0" dirty="0" smtClean="0">
                <a:ln>
                  <a:noFill/>
                </a:ln>
                <a:solidFill>
                  <a:srgbClr val="002060"/>
                </a:solidFill>
                <a:effectLst/>
                <a:uLnTx/>
                <a:uFillTx/>
                <a:latin typeface="+mn-lt"/>
                <a:ea typeface="+mn-ea"/>
                <a:cs typeface="+mn-cs"/>
              </a:rPr>
              <a:t>(Pág. 32 Plan de Estudios 2011 Educación Básica)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0" i="1"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012160" y="260648"/>
            <a:ext cx="2897476"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908720"/>
            <a:ext cx="8075612" cy="518410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34817" name="Rectangle 1"/>
          <p:cNvSpPr>
            <a:spLocks noChangeArrowheads="1"/>
          </p:cNvSpPr>
          <p:nvPr/>
        </p:nvSpPr>
        <p:spPr bwMode="auto">
          <a:xfrm>
            <a:off x="827584" y="1319281"/>
            <a:ext cx="7848872" cy="4154984"/>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s-MX" sz="2400" b="1" dirty="0" smtClean="0">
                <a:solidFill>
                  <a:schemeClr val="accent6">
                    <a:lumMod val="50000"/>
                  </a:schemeClr>
                </a:solidFill>
              </a:rPr>
              <a:t>A partir de la respuesta que escribió individualmente sobre como promueve el trabajo colaborativo desde su función y lo que plantea el principio pedagógico 4, reflexione y comparta al grupo sobre lo siguiente:</a:t>
            </a:r>
          </a:p>
          <a:p>
            <a:r>
              <a:rPr lang="es-MX" sz="2400" dirty="0" smtClean="0">
                <a:solidFill>
                  <a:schemeClr val="accent6">
                    <a:lumMod val="50000"/>
                  </a:schemeClr>
                </a:solidFill>
              </a:rPr>
              <a:t> </a:t>
            </a:r>
          </a:p>
          <a:p>
            <a:pPr lvl="0">
              <a:buFont typeface="Wingdings" pitchFamily="2" charset="2"/>
              <a:buChar char="Ø"/>
            </a:pPr>
            <a:r>
              <a:rPr lang="es-MX" sz="2400" b="1" dirty="0" smtClean="0">
                <a:solidFill>
                  <a:srgbClr val="C00000"/>
                </a:solidFill>
              </a:rPr>
              <a:t>De las características que plantea este principio pedagógico, ¿Cómo se puede fortalecer la articulación pedagógica entre niveles educativos, sectores y zonas escolares en el Estado de Jalisco?  Y ¿cuáles son sustantivas en el ámbito de sus responsabilidades y tareas?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s-MX" sz="2400" b="0" i="0" u="none" strike="noStrike" cap="none" normalizeH="0" baseline="0" dirty="0" smtClean="0">
              <a:ln>
                <a:noFill/>
              </a:ln>
              <a:solidFill>
                <a:schemeClr val="accent6">
                  <a:lumMod val="50000"/>
                </a:schemeClr>
              </a:solidFill>
              <a:effectLs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246524" y="260648"/>
            <a:ext cx="2645956"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7" name="Rectangle 1"/>
          <p:cNvSpPr>
            <a:spLocks noChangeArrowheads="1"/>
          </p:cNvSpPr>
          <p:nvPr/>
        </p:nvSpPr>
        <p:spPr bwMode="auto">
          <a:xfrm>
            <a:off x="827584" y="458090"/>
            <a:ext cx="7848872" cy="4524315"/>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s-MX" sz="2400" b="0" i="0" u="none" strike="noStrike" cap="none" normalizeH="0" baseline="0" dirty="0" smtClean="0">
              <a:ln>
                <a:noFill/>
              </a:ln>
              <a:solidFill>
                <a:schemeClr val="accent6">
                  <a:lumMod val="50000"/>
                </a:schemeClr>
              </a:solidFill>
              <a:effectLst/>
              <a:cs typeface="Arial" pitchFamily="34" charset="0"/>
            </a:endParaRPr>
          </a:p>
          <a:p>
            <a:pPr lvl="0">
              <a:buFont typeface="Wingdings" pitchFamily="2" charset="2"/>
              <a:buChar char="Ø"/>
            </a:pPr>
            <a:r>
              <a:rPr lang="es-MX" sz="2400" b="1" dirty="0" smtClean="0">
                <a:solidFill>
                  <a:srgbClr val="C00000"/>
                </a:solidFill>
              </a:rPr>
              <a:t>¿Qué propone para que este principio pedagógico sea uno de los puntuales en el proceso de articulación entre niveles, sectores y zonas escolares en donde usted trabaja?</a:t>
            </a:r>
          </a:p>
          <a:p>
            <a:endParaRPr lang="es-MX" sz="2400" b="1" dirty="0" smtClean="0">
              <a:solidFill>
                <a:srgbClr val="C00000"/>
              </a:solidFill>
            </a:endParaRPr>
          </a:p>
          <a:p>
            <a:pPr lvl="0">
              <a:buFont typeface="Wingdings" pitchFamily="2" charset="2"/>
              <a:buChar char="Ø"/>
            </a:pPr>
            <a:r>
              <a:rPr lang="es-MX" sz="2400" b="1" dirty="0" smtClean="0">
                <a:solidFill>
                  <a:srgbClr val="C00000"/>
                </a:solidFill>
              </a:rPr>
              <a:t>¿Cuál sería la relevancia de los doce principios pedagógicos entre niveles educativos, sectores y zonas escolares de la región donde usted trabaja?</a:t>
            </a:r>
          </a:p>
          <a:p>
            <a:endParaRPr lang="es-MX" sz="2400" b="1" dirty="0" smtClean="0">
              <a:solidFill>
                <a:srgbClr val="C00000"/>
              </a:solidFill>
            </a:endParaRPr>
          </a:p>
          <a:p>
            <a:pPr lvl="0">
              <a:buFont typeface="Wingdings" pitchFamily="2" charset="2"/>
              <a:buChar char="Ø"/>
            </a:pPr>
            <a:r>
              <a:rPr lang="es-MX" sz="2400" b="1" dirty="0" smtClean="0">
                <a:solidFill>
                  <a:srgbClr val="C00000"/>
                </a:solidFill>
              </a:rPr>
              <a:t>¿Cómo garantizar el tránsito de los Estudiantes de Educación Básica en Jalisco entre niveles educativos?, ¿en especial los de su región?</a:t>
            </a:r>
            <a:endParaRPr lang="es-MX" sz="2400" b="1" dirty="0">
              <a:solidFill>
                <a:srgbClr val="C00000"/>
              </a:solidFill>
            </a:endParaRPr>
          </a:p>
        </p:txBody>
      </p:sp>
      <p:pic>
        <p:nvPicPr>
          <p:cNvPr id="8" name="Picture 1" descr="C:\Users\gaby\Pictures\Estrellas\imagesCACIUWT6.jpg"/>
          <p:cNvPicPr>
            <a:picLocks noChangeAspect="1" noChangeArrowheads="1"/>
          </p:cNvPicPr>
          <p:nvPr/>
        </p:nvPicPr>
        <p:blipFill>
          <a:blip r:embed="rId4" cstate="print"/>
          <a:srcRect/>
          <a:stretch>
            <a:fillRect/>
          </a:stretch>
        </p:blipFill>
        <p:spPr bwMode="auto">
          <a:xfrm>
            <a:off x="6870322" y="4581128"/>
            <a:ext cx="1322956" cy="13015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5940152" y="260648"/>
            <a:ext cx="2897476"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pic>
        <p:nvPicPr>
          <p:cNvPr id="31745" name="Picture 1" descr="C:\Users\gaby\Pictures\120856gracias[1].gif"/>
          <p:cNvPicPr>
            <a:picLocks noChangeAspect="1" noChangeArrowheads="1"/>
          </p:cNvPicPr>
          <p:nvPr/>
        </p:nvPicPr>
        <p:blipFill>
          <a:blip r:embed="rId4" cstate="print"/>
          <a:srcRect/>
          <a:stretch>
            <a:fillRect/>
          </a:stretch>
        </p:blipFill>
        <p:spPr bwMode="auto">
          <a:xfrm>
            <a:off x="1053069" y="1340769"/>
            <a:ext cx="7611955" cy="38164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0" y="9525"/>
            <a:ext cx="9144000" cy="812800"/>
          </a:xfrm>
          <a:prstGeom prst="rect">
            <a:avLst/>
          </a:prstGeom>
          <a:solidFill>
            <a:srgbClr val="4BACC6"/>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5" name="Rectangle 4"/>
          <p:cNvSpPr>
            <a:spLocks noChangeArrowheads="1"/>
          </p:cNvSpPr>
          <p:nvPr/>
        </p:nvSpPr>
        <p:spPr bwMode="auto">
          <a:xfrm>
            <a:off x="0" y="6045200"/>
            <a:ext cx="9144000" cy="812800"/>
          </a:xfrm>
          <a:prstGeom prst="rect">
            <a:avLst/>
          </a:prstGeom>
          <a:solidFill>
            <a:srgbClr val="4BACC6"/>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1027" name="Rectangle 3"/>
          <p:cNvSpPr>
            <a:spLocks noChangeArrowheads="1"/>
          </p:cNvSpPr>
          <p:nvPr/>
        </p:nvSpPr>
        <p:spPr bwMode="auto">
          <a:xfrm flipH="1">
            <a:off x="8558068" y="-1"/>
            <a:ext cx="46380" cy="6858001"/>
          </a:xfrm>
          <a:prstGeom prst="rect">
            <a:avLst/>
          </a:prstGeom>
          <a:solidFill>
            <a:srgbClr val="FFFFFF"/>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6" name="Rectangle 3"/>
          <p:cNvSpPr>
            <a:spLocks noChangeArrowheads="1"/>
          </p:cNvSpPr>
          <p:nvPr/>
        </p:nvSpPr>
        <p:spPr bwMode="auto">
          <a:xfrm flipH="1">
            <a:off x="467544" y="-1"/>
            <a:ext cx="46380" cy="6858001"/>
          </a:xfrm>
          <a:prstGeom prst="rect">
            <a:avLst/>
          </a:prstGeom>
          <a:solidFill>
            <a:srgbClr val="FFFFFF"/>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pic>
        <p:nvPicPr>
          <p:cNvPr id="1028" name="Imagen 1"/>
          <p:cNvPicPr>
            <a:picLocks noChangeAspect="1" noChangeArrowheads="1"/>
          </p:cNvPicPr>
          <p:nvPr/>
        </p:nvPicPr>
        <p:blipFill>
          <a:blip r:embed="rId2" cstate="print"/>
          <a:srcRect/>
          <a:stretch>
            <a:fillRect/>
          </a:stretch>
        </p:blipFill>
        <p:spPr bwMode="auto">
          <a:xfrm>
            <a:off x="2987824" y="44624"/>
            <a:ext cx="3105150" cy="887412"/>
          </a:xfrm>
          <a:prstGeom prst="rect">
            <a:avLst/>
          </a:prstGeom>
          <a:noFill/>
          <a:ln w="9525">
            <a:noFill/>
            <a:miter lim="800000"/>
            <a:headEnd/>
            <a:tailEnd/>
          </a:ln>
        </p:spPr>
      </p:pic>
      <p:sp>
        <p:nvSpPr>
          <p:cNvPr id="1030" name="Text Box 6"/>
          <p:cNvSpPr txBox="1">
            <a:spLocks noChangeArrowheads="1"/>
          </p:cNvSpPr>
          <p:nvPr/>
        </p:nvSpPr>
        <p:spPr bwMode="auto">
          <a:xfrm>
            <a:off x="1259632" y="1556792"/>
            <a:ext cx="6840760"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s-MX" sz="4000" b="1" dirty="0" smtClean="0">
                <a:solidFill>
                  <a:srgbClr val="C00000"/>
                </a:solidFill>
              </a:rPr>
              <a:t>TEMA 2</a:t>
            </a:r>
          </a:p>
          <a:p>
            <a:pPr algn="ctr"/>
            <a:r>
              <a:rPr lang="es-MX" sz="4000" b="1" dirty="0" smtClean="0">
                <a:solidFill>
                  <a:schemeClr val="accent5">
                    <a:lumMod val="50000"/>
                  </a:schemeClr>
                </a:solidFill>
              </a:rPr>
              <a:t>Evaluación</a:t>
            </a:r>
            <a:endParaRPr lang="es-MX" sz="4000" dirty="0" smtClean="0">
              <a:solidFill>
                <a:schemeClr val="accent5">
                  <a:lumMod val="50000"/>
                </a:schemeClr>
              </a:solidFill>
            </a:endParaRPr>
          </a:p>
          <a:p>
            <a:pPr algn="ctr"/>
            <a:r>
              <a:rPr lang="es-MX" sz="4000" b="1" dirty="0" smtClean="0">
                <a:solidFill>
                  <a:schemeClr val="accent5">
                    <a:lumMod val="50000"/>
                  </a:schemeClr>
                </a:solidFill>
              </a:rPr>
              <a:t>Acuerdo Secretarial 648 y Cartilla de Evaluación</a:t>
            </a:r>
            <a:endParaRPr lang="es-MX" sz="4000" dirty="0">
              <a:solidFill>
                <a:schemeClr val="accent5">
                  <a:lumMod val="50000"/>
                </a:schemeClr>
              </a:solidFill>
            </a:endParaRPr>
          </a:p>
        </p:txBody>
      </p:sp>
      <p:pic>
        <p:nvPicPr>
          <p:cNvPr id="14" name="Picture 8"/>
          <p:cNvPicPr>
            <a:picLocks noChangeAspect="1" noChangeArrowheads="1"/>
          </p:cNvPicPr>
          <p:nvPr/>
        </p:nvPicPr>
        <p:blipFill>
          <a:blip r:embed="rId3" cstate="print"/>
          <a:srcRect/>
          <a:stretch>
            <a:fillRect/>
          </a:stretch>
        </p:blipFill>
        <p:spPr bwMode="auto">
          <a:xfrm>
            <a:off x="611560" y="4005064"/>
            <a:ext cx="2234073" cy="20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0" y="9525"/>
            <a:ext cx="9144000" cy="539155"/>
          </a:xfrm>
          <a:prstGeom prst="rect">
            <a:avLst/>
          </a:prstGeom>
          <a:solidFill>
            <a:srgbClr val="4BACC6"/>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5" name="Rectangle 4"/>
          <p:cNvSpPr>
            <a:spLocks noChangeArrowheads="1"/>
          </p:cNvSpPr>
          <p:nvPr/>
        </p:nvSpPr>
        <p:spPr bwMode="auto">
          <a:xfrm>
            <a:off x="0" y="6165304"/>
            <a:ext cx="9144000" cy="692696"/>
          </a:xfrm>
          <a:prstGeom prst="rect">
            <a:avLst/>
          </a:prstGeom>
          <a:solidFill>
            <a:srgbClr val="4BACC6"/>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1027" name="Rectangle 3"/>
          <p:cNvSpPr>
            <a:spLocks noChangeArrowheads="1"/>
          </p:cNvSpPr>
          <p:nvPr/>
        </p:nvSpPr>
        <p:spPr bwMode="auto">
          <a:xfrm flipH="1">
            <a:off x="8558068" y="-1"/>
            <a:ext cx="46380" cy="6858001"/>
          </a:xfrm>
          <a:prstGeom prst="rect">
            <a:avLst/>
          </a:prstGeom>
          <a:solidFill>
            <a:srgbClr val="FFFFFF"/>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6" name="Rectangle 3"/>
          <p:cNvSpPr>
            <a:spLocks noChangeArrowheads="1"/>
          </p:cNvSpPr>
          <p:nvPr/>
        </p:nvSpPr>
        <p:spPr bwMode="auto">
          <a:xfrm flipH="1">
            <a:off x="467544" y="-1"/>
            <a:ext cx="46380" cy="6858001"/>
          </a:xfrm>
          <a:prstGeom prst="rect">
            <a:avLst/>
          </a:prstGeom>
          <a:solidFill>
            <a:srgbClr val="FFFFFF"/>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pic>
        <p:nvPicPr>
          <p:cNvPr id="7" name="Picture 4"/>
          <p:cNvPicPr>
            <a:picLocks noChangeAspect="1" noChangeArrowheads="1"/>
          </p:cNvPicPr>
          <p:nvPr/>
        </p:nvPicPr>
        <p:blipFill>
          <a:blip r:embed="rId2" cstate="print"/>
          <a:srcRect/>
          <a:stretch>
            <a:fillRect/>
          </a:stretch>
        </p:blipFill>
        <p:spPr bwMode="auto">
          <a:xfrm>
            <a:off x="0" y="0"/>
            <a:ext cx="2080412" cy="548680"/>
          </a:xfrm>
          <a:prstGeom prst="rect">
            <a:avLst/>
          </a:prstGeom>
          <a:noFill/>
          <a:ln w="9525">
            <a:noFill/>
            <a:miter lim="800000"/>
            <a:headEnd/>
            <a:tailEnd/>
          </a:ln>
        </p:spPr>
      </p:pic>
      <p:pic>
        <p:nvPicPr>
          <p:cNvPr id="8" name="Picture 7" descr="http://4.bp.blogspot.com/_P41xGBXpWDM/ScHC5oa-SUI/AAAAAAAADeE/Z9d7zug28gM/s400/aulas.jpg"/>
          <p:cNvPicPr>
            <a:picLocks noChangeAspect="1" noChangeArrowheads="1"/>
          </p:cNvPicPr>
          <p:nvPr/>
        </p:nvPicPr>
        <p:blipFill>
          <a:blip r:embed="rId3" cstate="print"/>
          <a:srcRect/>
          <a:stretch>
            <a:fillRect/>
          </a:stretch>
        </p:blipFill>
        <p:spPr bwMode="auto">
          <a:xfrm>
            <a:off x="684213" y="6165850"/>
            <a:ext cx="857250" cy="642938"/>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5435600" y="6213475"/>
            <a:ext cx="720725" cy="644525"/>
          </a:xfrm>
          <a:prstGeom prst="rect">
            <a:avLst/>
          </a:prstGeom>
          <a:noFill/>
          <a:ln w="9525">
            <a:noFill/>
            <a:miter lim="800000"/>
            <a:headEnd/>
            <a:tailEnd/>
          </a:ln>
        </p:spPr>
      </p:pic>
      <p:sp>
        <p:nvSpPr>
          <p:cNvPr id="12" name="11 CuadroTexto"/>
          <p:cNvSpPr txBox="1"/>
          <p:nvPr/>
        </p:nvSpPr>
        <p:spPr>
          <a:xfrm>
            <a:off x="539552" y="1280949"/>
            <a:ext cx="4680520" cy="4524315"/>
          </a:xfrm>
          <a:prstGeom prst="rect">
            <a:avLst/>
          </a:prstGeom>
          <a:noFill/>
        </p:spPr>
        <p:txBody>
          <a:bodyPr wrap="square" rtlCol="0">
            <a:spAutoFit/>
          </a:bodyPr>
          <a:lstStyle/>
          <a:p>
            <a:pPr algn="ctr"/>
            <a:r>
              <a:rPr lang="es-ES" b="1" dirty="0" smtClean="0">
                <a:solidFill>
                  <a:srgbClr val="C00000"/>
                </a:solidFill>
              </a:rPr>
              <a:t>Reforma Integral de la Educación Básica</a:t>
            </a:r>
            <a:endParaRPr lang="es-MX" b="1" dirty="0" smtClean="0">
              <a:solidFill>
                <a:srgbClr val="C00000"/>
              </a:solidFill>
            </a:endParaRPr>
          </a:p>
          <a:p>
            <a:pPr algn="ctr"/>
            <a:r>
              <a:rPr lang="es-ES" b="1" dirty="0" smtClean="0">
                <a:solidFill>
                  <a:srgbClr val="C00000"/>
                </a:solidFill>
              </a:rPr>
              <a:t> </a:t>
            </a:r>
            <a:endParaRPr lang="es-MX" b="1" dirty="0" smtClean="0">
              <a:solidFill>
                <a:srgbClr val="C00000"/>
              </a:solidFill>
            </a:endParaRPr>
          </a:p>
          <a:p>
            <a:r>
              <a:rPr lang="es-MX" b="1" i="1" u="sng" dirty="0" smtClean="0">
                <a:solidFill>
                  <a:srgbClr val="002060"/>
                </a:solidFill>
              </a:rPr>
              <a:t>Propósitos del tema</a:t>
            </a:r>
            <a:endParaRPr lang="es-MX" b="1" dirty="0" smtClean="0">
              <a:solidFill>
                <a:srgbClr val="002060"/>
              </a:solidFill>
            </a:endParaRPr>
          </a:p>
          <a:p>
            <a:r>
              <a:rPr lang="es-MX" b="1" dirty="0" smtClean="0">
                <a:solidFill>
                  <a:srgbClr val="002060"/>
                </a:solidFill>
              </a:rPr>
              <a:t> </a:t>
            </a:r>
          </a:p>
          <a:p>
            <a:endParaRPr lang="es-MX" b="1" dirty="0" smtClean="0">
              <a:solidFill>
                <a:srgbClr val="002060"/>
              </a:solidFill>
            </a:endParaRPr>
          </a:p>
          <a:p>
            <a:pPr lvl="0">
              <a:buFont typeface="Wingdings" pitchFamily="2" charset="2"/>
              <a:buChar char="q"/>
            </a:pPr>
            <a:r>
              <a:rPr lang="es-MX" b="1" dirty="0" smtClean="0">
                <a:solidFill>
                  <a:srgbClr val="C00000"/>
                </a:solidFill>
              </a:rPr>
              <a:t>Analizar las características del enfoque formativo de la evaluación y sus implicaciones en el desarrollo del trabajo del Directivo y del Docente</a:t>
            </a:r>
          </a:p>
          <a:p>
            <a:endParaRPr lang="es-MX" b="1" dirty="0" smtClean="0">
              <a:solidFill>
                <a:srgbClr val="C00000"/>
              </a:solidFill>
            </a:endParaRPr>
          </a:p>
          <a:p>
            <a:pPr lvl="0">
              <a:buFont typeface="Wingdings" pitchFamily="2" charset="2"/>
              <a:buChar char="q"/>
            </a:pPr>
            <a:r>
              <a:rPr lang="es-MX" b="1" dirty="0" smtClean="0">
                <a:solidFill>
                  <a:srgbClr val="C00000"/>
                </a:solidFill>
              </a:rPr>
              <a:t>Revisar el Acuerdo Secretarial 648 y la Cartilla de Evaluación, reconocer su relevancia pedagógica y la importancia de proponer estrategia de difusión e implementación en los niveles de Educación Básica del Estado de Jalisco</a:t>
            </a:r>
            <a:endParaRPr lang="es-MX" b="1" dirty="0">
              <a:solidFill>
                <a:srgbClr val="C00000"/>
              </a:solidFill>
            </a:endParaRPr>
          </a:p>
        </p:txBody>
      </p:sp>
      <p:pic>
        <p:nvPicPr>
          <p:cNvPr id="11" name="Picture 2" descr="http://wwwphp.udesa.edu.ar/cursosvirtuales/images/caja_evaluar.jpg"/>
          <p:cNvPicPr>
            <a:picLocks noChangeAspect="1" noChangeArrowheads="1"/>
          </p:cNvPicPr>
          <p:nvPr/>
        </p:nvPicPr>
        <p:blipFill>
          <a:blip r:embed="rId5" cstate="print"/>
          <a:srcRect/>
          <a:stretch>
            <a:fillRect/>
          </a:stretch>
        </p:blipFill>
        <p:spPr bwMode="auto">
          <a:xfrm>
            <a:off x="5148064" y="1988840"/>
            <a:ext cx="3354644" cy="208823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7" name="6 CuadroTexto"/>
          <p:cNvSpPr txBox="1"/>
          <p:nvPr/>
        </p:nvSpPr>
        <p:spPr>
          <a:xfrm>
            <a:off x="899592" y="980728"/>
            <a:ext cx="7704856" cy="4524315"/>
          </a:xfrm>
          <a:prstGeom prst="rect">
            <a:avLst/>
          </a:prstGeom>
          <a:noFill/>
        </p:spPr>
        <p:txBody>
          <a:bodyPr wrap="square" rtlCol="0">
            <a:spAutoFit/>
          </a:bodyPr>
          <a:lstStyle/>
          <a:p>
            <a:r>
              <a:rPr lang="es-MX" b="1" i="1" dirty="0" smtClean="0">
                <a:solidFill>
                  <a:schemeClr val="accent5">
                    <a:lumMod val="50000"/>
                  </a:schemeClr>
                </a:solidFill>
              </a:rPr>
              <a:t>Conteste:</a:t>
            </a:r>
            <a:endParaRPr lang="es-MX" b="1" dirty="0" smtClean="0">
              <a:solidFill>
                <a:schemeClr val="accent5">
                  <a:lumMod val="50000"/>
                </a:schemeClr>
              </a:solidFill>
            </a:endParaRPr>
          </a:p>
          <a:p>
            <a:r>
              <a:rPr lang="es-MX" b="1" i="1" dirty="0" smtClean="0">
                <a:solidFill>
                  <a:srgbClr val="002060"/>
                </a:solidFill>
              </a:rPr>
              <a:t> </a:t>
            </a:r>
            <a:endParaRPr lang="es-MX" b="1" dirty="0" smtClean="0">
              <a:solidFill>
                <a:srgbClr val="002060"/>
              </a:solidFill>
            </a:endParaRPr>
          </a:p>
          <a:p>
            <a:pPr lvl="0"/>
            <a:r>
              <a:rPr lang="es-MX" b="1" i="1" dirty="0" smtClean="0">
                <a:solidFill>
                  <a:srgbClr val="C00000"/>
                </a:solidFill>
              </a:rPr>
              <a:t>Describa el proceso que siguen los docentes del nivel, para evaluar el aprendizaje de los estudiantes. </a:t>
            </a:r>
            <a:endParaRPr lang="es-MX" dirty="0" smtClean="0">
              <a:solidFill>
                <a:srgbClr val="C00000"/>
              </a:solidFill>
            </a:endParaRPr>
          </a:p>
          <a:p>
            <a:r>
              <a:rPr lang="es-MX" b="1" i="1" dirty="0" smtClean="0"/>
              <a:t> </a:t>
            </a:r>
            <a:endParaRPr lang="es-MX" dirty="0" smtClean="0"/>
          </a:p>
          <a:p>
            <a:pPr lvl="0"/>
            <a:r>
              <a:rPr lang="es-MX" b="1" i="1" dirty="0" smtClean="0">
                <a:solidFill>
                  <a:schemeClr val="accent5">
                    <a:lumMod val="50000"/>
                  </a:schemeClr>
                </a:solidFill>
              </a:rPr>
              <a:t>Los resultados de las evaluaciones de los estudiantes, ¿cómo se utilizan en el Nivel /Sectores /Zonas /Escuelas? ¿Permiten la toma de decisiones? ¿De qué tipo?</a:t>
            </a:r>
            <a:endParaRPr lang="es-MX" dirty="0" smtClean="0">
              <a:solidFill>
                <a:schemeClr val="accent5">
                  <a:lumMod val="50000"/>
                </a:schemeClr>
              </a:solidFill>
            </a:endParaRPr>
          </a:p>
          <a:p>
            <a:r>
              <a:rPr lang="es-MX" b="1" i="1" dirty="0" smtClean="0">
                <a:solidFill>
                  <a:schemeClr val="accent5">
                    <a:lumMod val="50000"/>
                  </a:schemeClr>
                </a:solidFill>
              </a:rPr>
              <a:t> </a:t>
            </a:r>
            <a:endParaRPr lang="es-MX" dirty="0" smtClean="0">
              <a:solidFill>
                <a:schemeClr val="accent5">
                  <a:lumMod val="50000"/>
                </a:schemeClr>
              </a:solidFill>
            </a:endParaRPr>
          </a:p>
          <a:p>
            <a:pPr lvl="0"/>
            <a:r>
              <a:rPr lang="es-MX" b="1" i="1" dirty="0" smtClean="0">
                <a:solidFill>
                  <a:srgbClr val="C00000"/>
                </a:solidFill>
              </a:rPr>
              <a:t>Describa cómo asesora y acompaña a los Directivos y Docentes en torno a la evaluación. </a:t>
            </a:r>
            <a:endParaRPr lang="es-MX" dirty="0" smtClean="0">
              <a:solidFill>
                <a:srgbClr val="C00000"/>
              </a:solidFill>
            </a:endParaRPr>
          </a:p>
          <a:p>
            <a:r>
              <a:rPr lang="es-MX" b="1" i="1" dirty="0" smtClean="0">
                <a:solidFill>
                  <a:srgbClr val="C00000"/>
                </a:solidFill>
              </a:rPr>
              <a:t> </a:t>
            </a:r>
            <a:endParaRPr lang="es-MX" dirty="0" smtClean="0">
              <a:solidFill>
                <a:srgbClr val="C00000"/>
              </a:solidFill>
            </a:endParaRPr>
          </a:p>
          <a:p>
            <a:pPr lvl="0"/>
            <a:r>
              <a:rPr lang="es-MX" b="1" i="1" dirty="0" smtClean="0">
                <a:solidFill>
                  <a:schemeClr val="accent5">
                    <a:lumMod val="50000"/>
                  </a:schemeClr>
                </a:solidFill>
              </a:rPr>
              <a:t>¿Qué estrategias se han implementado en el Nivel / Sector / Zona Escolar para revisar, analizar, discutir e implementar el Acuerdo 648?, ¿qué resultados se han obtenido? </a:t>
            </a:r>
            <a:endParaRPr lang="es-MX" dirty="0" smtClean="0">
              <a:solidFill>
                <a:schemeClr val="accent5">
                  <a:lumMod val="50000"/>
                </a:schemeClr>
              </a:solidFill>
            </a:endParaRPr>
          </a:p>
          <a:p>
            <a:endParaRPr lang="es-MX" b="1" dirty="0">
              <a:solidFill>
                <a:schemeClr val="accent5">
                  <a:lumMod val="50000"/>
                </a:schemeClr>
              </a:solidFill>
            </a:endParaRPr>
          </a:p>
        </p:txBody>
      </p:sp>
      <p:sp>
        <p:nvSpPr>
          <p:cNvPr id="5" name="1 Título"/>
          <p:cNvSpPr txBox="1">
            <a:spLocks/>
          </p:cNvSpPr>
          <p:nvPr/>
        </p:nvSpPr>
        <p:spPr>
          <a:xfrm>
            <a:off x="755576" y="404664"/>
            <a:ext cx="7772400"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dirty="0" smtClean="0">
                <a:ln w="18000">
                  <a:solidFill>
                    <a:schemeClr val="bg2"/>
                  </a:solidFill>
                  <a:prstDash val="solid"/>
                  <a:miter lim="800000"/>
                </a:ln>
                <a:solidFill>
                  <a:schemeClr val="accent2"/>
                </a:solidFill>
                <a:effectLst>
                  <a:glow rad="101600">
                    <a:schemeClr val="tx2"/>
                  </a:glow>
                </a:effectLst>
                <a:ea typeface="+mj-ea"/>
                <a:cs typeface="+mj-cs"/>
              </a:rPr>
              <a:t>E</a:t>
            </a:r>
            <a:r>
              <a:rPr kumimoji="0" lang="es-MX" sz="3200" b="0" i="0" u="none" strike="noStrike" kern="1200" cap="none" spc="0" normalizeH="0" baseline="0" noProof="0" dirty="0" smtClean="0">
                <a:ln w="18000">
                  <a:solidFill>
                    <a:schemeClr val="bg2"/>
                  </a:solidFill>
                  <a:prstDash val="solid"/>
                  <a:miter lim="800000"/>
                </a:ln>
                <a:solidFill>
                  <a:schemeClr val="accent2"/>
                </a:solidFill>
                <a:effectLst>
                  <a:glow rad="101600">
                    <a:schemeClr val="tx2"/>
                  </a:glow>
                </a:effectLst>
                <a:uLnTx/>
                <a:uFillTx/>
                <a:latin typeface="+mn-lt"/>
                <a:ea typeface="+mj-ea"/>
                <a:cs typeface="+mj-cs"/>
              </a:rPr>
              <a:t>l Carácter Formativo de la Evaluación</a:t>
            </a:r>
            <a:endParaRPr kumimoji="0" lang="es-MX" sz="2400" b="0" i="0" u="none" strike="noStrike" kern="1200" cap="none" spc="0" normalizeH="0" baseline="0" noProof="0" dirty="0">
              <a:ln w="18000">
                <a:solidFill>
                  <a:schemeClr val="bg2"/>
                </a:solidFill>
                <a:prstDash val="solid"/>
                <a:miter lim="800000"/>
              </a:ln>
              <a:solidFill>
                <a:schemeClr val="accent2"/>
              </a:solidFill>
              <a:effectLst>
                <a:glow rad="101600">
                  <a:schemeClr val="tx2"/>
                </a:glo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8"/>
          <p:cNvPicPr>
            <a:picLocks noChangeAspect="1" noChangeArrowheads="1"/>
          </p:cNvPicPr>
          <p:nvPr/>
        </p:nvPicPr>
        <p:blipFill>
          <a:blip r:embed="rId2" cstate="print"/>
          <a:srcRect/>
          <a:stretch>
            <a:fillRect/>
          </a:stretch>
        </p:blipFill>
        <p:spPr bwMode="auto">
          <a:xfrm>
            <a:off x="5508625" y="6213475"/>
            <a:ext cx="720725" cy="644525"/>
          </a:xfrm>
          <a:prstGeom prst="rect">
            <a:avLst/>
          </a:prstGeom>
          <a:noFill/>
          <a:ln w="9525">
            <a:noFill/>
            <a:miter lim="800000"/>
            <a:headEnd/>
            <a:tailEnd/>
          </a:ln>
        </p:spPr>
      </p:pic>
      <p:sp>
        <p:nvSpPr>
          <p:cNvPr id="6" name="5 CuadroTexto"/>
          <p:cNvSpPr txBox="1"/>
          <p:nvPr/>
        </p:nvSpPr>
        <p:spPr>
          <a:xfrm>
            <a:off x="539552" y="1332051"/>
            <a:ext cx="8136904" cy="3970318"/>
          </a:xfrm>
          <a:prstGeom prst="rect">
            <a:avLst/>
          </a:prstGeom>
          <a:noFill/>
        </p:spPr>
        <p:txBody>
          <a:bodyPr wrap="square" rtlCol="0">
            <a:spAutoFit/>
          </a:bodyPr>
          <a:lstStyle/>
          <a:p>
            <a:r>
              <a:rPr lang="es-MX" sz="2800" b="1" dirty="0" smtClean="0">
                <a:solidFill>
                  <a:srgbClr val="C00000"/>
                </a:solidFill>
              </a:rPr>
              <a:t>Propósito General:</a:t>
            </a:r>
          </a:p>
          <a:p>
            <a:r>
              <a:rPr lang="es-MX" sz="2800" b="1" dirty="0" smtClean="0">
                <a:solidFill>
                  <a:srgbClr val="C00000"/>
                </a:solidFill>
              </a:rPr>
              <a:t> </a:t>
            </a:r>
          </a:p>
          <a:p>
            <a:r>
              <a:rPr lang="es-MX" sz="2800" b="1" dirty="0" smtClean="0">
                <a:solidFill>
                  <a:srgbClr val="002060"/>
                </a:solidFill>
              </a:rPr>
              <a:t>Fortalecer la articulación pedagógico-curricular, como una estrategia institucional encaminada a fortalecer al sistema educativo en el Estado de Jalisco y a favorecer la implementación de la RIEB, a fin de lograr los rasgos definidos en el Perfil de Egreso de los alumnos de Educación Básica</a:t>
            </a:r>
          </a:p>
          <a:p>
            <a:r>
              <a:rPr lang="es-MX" sz="2800" b="1" dirty="0" smtClean="0">
                <a:solidFill>
                  <a:srgbClr val="002060"/>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4 CuadroTexto"/>
          <p:cNvSpPr txBox="1"/>
          <p:nvPr/>
        </p:nvSpPr>
        <p:spPr>
          <a:xfrm>
            <a:off x="899592" y="908720"/>
            <a:ext cx="7560840" cy="1323439"/>
          </a:xfrm>
          <a:prstGeom prst="rect">
            <a:avLst/>
          </a:prstGeom>
          <a:noFill/>
        </p:spPr>
        <p:txBody>
          <a:bodyPr wrap="square" rtlCol="0">
            <a:spAutoFit/>
          </a:bodyPr>
          <a:lstStyle/>
          <a:p>
            <a:r>
              <a:rPr lang="es-MX" sz="2000" b="1" dirty="0" smtClean="0">
                <a:solidFill>
                  <a:srgbClr val="C00000"/>
                </a:solidFill>
              </a:rPr>
              <a:t>Realizar lectura del texto:</a:t>
            </a:r>
          </a:p>
          <a:p>
            <a:endParaRPr lang="es-MX" sz="2000" b="1" dirty="0" smtClean="0">
              <a:solidFill>
                <a:srgbClr val="002060"/>
              </a:solidFill>
            </a:endParaRPr>
          </a:p>
          <a:p>
            <a:r>
              <a:rPr lang="es-MX" sz="2000" b="1" dirty="0" smtClean="0">
                <a:solidFill>
                  <a:srgbClr val="002060"/>
                </a:solidFill>
              </a:rPr>
              <a:t>“Función formativa de la evaluación” de María Antonia Casanova</a:t>
            </a:r>
            <a:r>
              <a:rPr lang="es-ES" sz="2000" b="1" dirty="0" smtClean="0">
                <a:solidFill>
                  <a:srgbClr val="002060"/>
                </a:solidFill>
              </a:rPr>
              <a:t> </a:t>
            </a:r>
            <a:endParaRPr lang="es-MX" sz="2000" b="1" dirty="0" smtClean="0">
              <a:solidFill>
                <a:srgbClr val="002060"/>
              </a:solidFill>
            </a:endParaRPr>
          </a:p>
          <a:p>
            <a:endParaRPr lang="es-MX" sz="2000" b="1" dirty="0">
              <a:solidFill>
                <a:srgbClr val="002060"/>
              </a:solidFill>
            </a:endParaRPr>
          </a:p>
        </p:txBody>
      </p:sp>
      <p:pic>
        <p:nvPicPr>
          <p:cNvPr id="1026" name="Picture 2"/>
          <p:cNvPicPr>
            <a:picLocks noChangeAspect="1" noChangeArrowheads="1"/>
          </p:cNvPicPr>
          <p:nvPr/>
        </p:nvPicPr>
        <p:blipFill>
          <a:blip r:embed="rId4" cstate="print"/>
          <a:srcRect/>
          <a:stretch>
            <a:fillRect/>
          </a:stretch>
        </p:blipFill>
        <p:spPr bwMode="auto">
          <a:xfrm>
            <a:off x="2123728" y="3284984"/>
            <a:ext cx="2673474" cy="177195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724128" y="3033889"/>
            <a:ext cx="2630413" cy="21806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4 CuadroTexto"/>
          <p:cNvSpPr txBox="1"/>
          <p:nvPr/>
        </p:nvSpPr>
        <p:spPr>
          <a:xfrm>
            <a:off x="2771800" y="548680"/>
            <a:ext cx="6048672" cy="5262979"/>
          </a:xfrm>
          <a:prstGeom prst="rect">
            <a:avLst/>
          </a:prstGeom>
          <a:noFill/>
        </p:spPr>
        <p:txBody>
          <a:bodyPr wrap="square" rtlCol="0">
            <a:spAutoFit/>
          </a:bodyPr>
          <a:lstStyle/>
          <a:p>
            <a:r>
              <a:rPr lang="es-MX" sz="2400" b="1" dirty="0" smtClean="0">
                <a:solidFill>
                  <a:srgbClr val="C00000"/>
                </a:solidFill>
              </a:rPr>
              <a:t>¿Por qué es necesario sensibilizar a directivos y docentes en el enfoque formativo de la evaluación?</a:t>
            </a:r>
          </a:p>
          <a:p>
            <a:endParaRPr lang="es-MX" sz="2200" b="1" dirty="0" smtClean="0">
              <a:solidFill>
                <a:srgbClr val="990033"/>
              </a:solidFill>
            </a:endParaRPr>
          </a:p>
          <a:p>
            <a:pPr lvl="0">
              <a:buFont typeface="Wingdings" pitchFamily="2" charset="2"/>
              <a:buChar char="q"/>
            </a:pPr>
            <a:r>
              <a:rPr lang="es-ES" sz="2000" b="1" i="1" dirty="0" smtClean="0">
                <a:solidFill>
                  <a:schemeClr val="accent5">
                    <a:lumMod val="50000"/>
                  </a:schemeClr>
                </a:solidFill>
              </a:rPr>
              <a:t>¿Por qué proponer una evaluación bajo un enfoque formativo?</a:t>
            </a:r>
            <a:endParaRPr lang="es-MX" sz="2000" dirty="0" smtClean="0">
              <a:solidFill>
                <a:schemeClr val="accent5">
                  <a:lumMod val="50000"/>
                </a:schemeClr>
              </a:solidFill>
            </a:endParaRPr>
          </a:p>
          <a:p>
            <a:pPr lvl="0">
              <a:buFont typeface="Wingdings" pitchFamily="2" charset="2"/>
              <a:buChar char="q"/>
            </a:pPr>
            <a:r>
              <a:rPr lang="es-ES" sz="2000" b="1" i="1" dirty="0" smtClean="0">
                <a:solidFill>
                  <a:schemeClr val="accent5">
                    <a:lumMod val="50000"/>
                  </a:schemeClr>
                </a:solidFill>
              </a:rPr>
              <a:t>¿Qué caracteriza al proceso de evaluación bajo un enfoque formativo?</a:t>
            </a:r>
            <a:endParaRPr lang="es-MX" sz="2000" dirty="0" smtClean="0">
              <a:solidFill>
                <a:schemeClr val="accent5">
                  <a:lumMod val="50000"/>
                </a:schemeClr>
              </a:solidFill>
            </a:endParaRPr>
          </a:p>
          <a:p>
            <a:pPr lvl="0">
              <a:buFont typeface="Wingdings" pitchFamily="2" charset="2"/>
              <a:buChar char="q"/>
            </a:pPr>
            <a:r>
              <a:rPr lang="es-ES" sz="2000" b="1" i="1" dirty="0" smtClean="0">
                <a:solidFill>
                  <a:schemeClr val="accent5">
                    <a:lumMod val="50000"/>
                  </a:schemeClr>
                </a:solidFill>
              </a:rPr>
              <a:t>¿Cuál es la relevancia del papel del Directivo Escolar (Jefe de Sector / Inspector) en los procesos de asesoría y acompañamiento relacionados con los procesos de evaluación?</a:t>
            </a:r>
            <a:endParaRPr lang="es-MX" sz="2000" dirty="0" smtClean="0">
              <a:solidFill>
                <a:schemeClr val="accent5">
                  <a:lumMod val="50000"/>
                </a:schemeClr>
              </a:solidFill>
            </a:endParaRPr>
          </a:p>
          <a:p>
            <a:pPr lvl="0">
              <a:buFont typeface="Wingdings" pitchFamily="2" charset="2"/>
              <a:buChar char="q"/>
            </a:pPr>
            <a:r>
              <a:rPr lang="es-ES" sz="2000" b="1" i="1" dirty="0" smtClean="0">
                <a:solidFill>
                  <a:schemeClr val="accent5">
                    <a:lumMod val="50000"/>
                  </a:schemeClr>
                </a:solidFill>
              </a:rPr>
              <a:t>¿Por qué una evaluación formativa es parte del proceso de aprendizaje?</a:t>
            </a:r>
            <a:endParaRPr lang="es-MX" sz="2000" dirty="0" smtClean="0">
              <a:solidFill>
                <a:schemeClr val="accent5">
                  <a:lumMod val="50000"/>
                </a:schemeClr>
              </a:solidFill>
            </a:endParaRPr>
          </a:p>
          <a:p>
            <a:pPr lvl="0">
              <a:buFont typeface="Wingdings" pitchFamily="2" charset="2"/>
              <a:buChar char="q"/>
            </a:pPr>
            <a:r>
              <a:rPr lang="es-ES" sz="2000" b="1" i="1" dirty="0" smtClean="0">
                <a:solidFill>
                  <a:schemeClr val="accent5">
                    <a:lumMod val="50000"/>
                  </a:schemeClr>
                </a:solidFill>
              </a:rPr>
              <a:t>¿A qué conduce una evaluación formativa?</a:t>
            </a:r>
            <a:endParaRPr lang="es-MX" sz="2000" dirty="0" smtClean="0">
              <a:solidFill>
                <a:schemeClr val="accent5">
                  <a:lumMod val="50000"/>
                </a:schemeClr>
              </a:solidFill>
            </a:endParaRPr>
          </a:p>
          <a:p>
            <a:endParaRPr lang="es-MX" sz="2200" b="1" dirty="0">
              <a:solidFill>
                <a:srgbClr val="990033"/>
              </a:solidFill>
            </a:endParaRPr>
          </a:p>
        </p:txBody>
      </p:sp>
      <p:pic>
        <p:nvPicPr>
          <p:cNvPr id="7" name="Picture 2" descr="http://2.bp.blogspot.com/_V3hf03rnetM/SPA4xN4_3yI/AAAAAAAAARA/ddkfoNlQXK0/s200/educacion.jpg"/>
          <p:cNvPicPr>
            <a:picLocks noChangeAspect="1" noChangeArrowheads="1"/>
          </p:cNvPicPr>
          <p:nvPr/>
        </p:nvPicPr>
        <p:blipFill>
          <a:blip r:embed="rId4" cstate="print"/>
          <a:srcRect/>
          <a:stretch>
            <a:fillRect/>
          </a:stretch>
        </p:blipFill>
        <p:spPr bwMode="auto">
          <a:xfrm>
            <a:off x="395536" y="2276872"/>
            <a:ext cx="2400266" cy="1800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4 CuadroTexto"/>
          <p:cNvSpPr txBox="1"/>
          <p:nvPr/>
        </p:nvSpPr>
        <p:spPr>
          <a:xfrm>
            <a:off x="1043608" y="941819"/>
            <a:ext cx="7488832" cy="1569660"/>
          </a:xfrm>
          <a:prstGeom prst="rect">
            <a:avLst/>
          </a:prstGeom>
          <a:noFill/>
        </p:spPr>
        <p:txBody>
          <a:bodyPr wrap="square" rtlCol="0">
            <a:spAutoFit/>
          </a:bodyPr>
          <a:lstStyle/>
          <a:p>
            <a:r>
              <a:rPr lang="es-ES" sz="2400" b="1" i="1" dirty="0" smtClean="0">
                <a:solidFill>
                  <a:schemeClr val="accent5">
                    <a:lumMod val="50000"/>
                  </a:schemeClr>
                </a:solidFill>
              </a:rPr>
              <a:t>Reflexionar</a:t>
            </a:r>
          </a:p>
          <a:p>
            <a:endParaRPr lang="es-ES" sz="2400" b="1" i="1" dirty="0" smtClean="0">
              <a:solidFill>
                <a:schemeClr val="accent5">
                  <a:lumMod val="50000"/>
                </a:schemeClr>
              </a:solidFill>
            </a:endParaRPr>
          </a:p>
          <a:p>
            <a:r>
              <a:rPr lang="es-ES" sz="2400" b="1" i="1" dirty="0" smtClean="0">
                <a:solidFill>
                  <a:srgbClr val="990033"/>
                </a:solidFill>
              </a:rPr>
              <a:t>En el contexto de la RIEB, ¿Por qué es imperativo establecer un nuevo Acuerdo de Evaluación?</a:t>
            </a:r>
            <a:endParaRPr lang="es-MX" sz="2400" b="1" dirty="0">
              <a:solidFill>
                <a:srgbClr val="990033"/>
              </a:solidFill>
            </a:endParaRPr>
          </a:p>
        </p:txBody>
      </p:sp>
      <p:pic>
        <p:nvPicPr>
          <p:cNvPr id="2051" name="Picture 3"/>
          <p:cNvPicPr>
            <a:picLocks noChangeAspect="1" noChangeArrowheads="1"/>
          </p:cNvPicPr>
          <p:nvPr/>
        </p:nvPicPr>
        <p:blipFill>
          <a:blip r:embed="rId4" cstate="print"/>
          <a:srcRect/>
          <a:stretch>
            <a:fillRect/>
          </a:stretch>
        </p:blipFill>
        <p:spPr bwMode="auto">
          <a:xfrm>
            <a:off x="1835696" y="3068960"/>
            <a:ext cx="3528392" cy="2646294"/>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4716016" y="4293096"/>
            <a:ext cx="2481064" cy="1860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8" name="Picture 2" descr="http://2.bp.blogspot.com/_V3hf03rnetM/SPA4xN4_3yI/AAAAAAAAARA/ddkfoNlQXK0/s200/educacion.jpg"/>
          <p:cNvPicPr>
            <a:picLocks noChangeAspect="1" noChangeArrowheads="1"/>
          </p:cNvPicPr>
          <p:nvPr/>
        </p:nvPicPr>
        <p:blipFill>
          <a:blip r:embed="rId4" cstate="print"/>
          <a:srcRect/>
          <a:stretch>
            <a:fillRect/>
          </a:stretch>
        </p:blipFill>
        <p:spPr bwMode="auto">
          <a:xfrm>
            <a:off x="6300192" y="3789040"/>
            <a:ext cx="2496277" cy="1872208"/>
          </a:xfrm>
          <a:prstGeom prst="rect">
            <a:avLst/>
          </a:prstGeom>
          <a:noFill/>
        </p:spPr>
      </p:pic>
      <p:sp>
        <p:nvSpPr>
          <p:cNvPr id="9" name="8 CuadroTexto"/>
          <p:cNvSpPr txBox="1"/>
          <p:nvPr/>
        </p:nvSpPr>
        <p:spPr>
          <a:xfrm>
            <a:off x="323528" y="2060848"/>
            <a:ext cx="5760640" cy="3139321"/>
          </a:xfrm>
          <a:prstGeom prst="rect">
            <a:avLst/>
          </a:prstGeom>
          <a:noFill/>
        </p:spPr>
        <p:txBody>
          <a:bodyPr wrap="square" rtlCol="0">
            <a:spAutoFit/>
          </a:bodyPr>
          <a:lstStyle/>
          <a:p>
            <a:r>
              <a:rPr lang="es-MX" b="1" i="1" dirty="0" smtClean="0">
                <a:solidFill>
                  <a:schemeClr val="accent5">
                    <a:lumMod val="50000"/>
                  </a:schemeClr>
                </a:solidFill>
              </a:rPr>
              <a:t>“La implementación del Acuerdo 648 es una tarea que requiere del compromiso institucional de quienes integran los niveles y modalidades de Educación Básica en el Estado de Jalisco.</a:t>
            </a:r>
            <a:endParaRPr lang="es-MX" dirty="0" smtClean="0">
              <a:solidFill>
                <a:schemeClr val="accent5">
                  <a:lumMod val="50000"/>
                </a:schemeClr>
              </a:solidFill>
            </a:endParaRPr>
          </a:p>
          <a:p>
            <a:r>
              <a:rPr lang="es-MX" b="1" i="1" dirty="0" smtClean="0">
                <a:solidFill>
                  <a:schemeClr val="accent5">
                    <a:lumMod val="50000"/>
                  </a:schemeClr>
                </a:solidFill>
              </a:rPr>
              <a:t>Implementar el Acuerdo 648 implica impulsar desde la función una “construcción – reconstrucción” de las prácticas que en torno a la evaluación se encuentran presentes en el quehacer de Directivos y Docentes de las escuelas de EB, sin perder de vista que el centro del esfuerzo y el quehacer es el logro académico de nuestros estudiantes”</a:t>
            </a:r>
            <a:endParaRPr lang="es-MX" dirty="0">
              <a:solidFill>
                <a:schemeClr val="accent5">
                  <a:lumMod val="50000"/>
                </a:schemeClr>
              </a:solidFill>
            </a:endParaRPr>
          </a:p>
        </p:txBody>
      </p:sp>
      <p:sp>
        <p:nvSpPr>
          <p:cNvPr id="10" name="1 Título"/>
          <p:cNvSpPr txBox="1">
            <a:spLocks/>
          </p:cNvSpPr>
          <p:nvPr/>
        </p:nvSpPr>
        <p:spPr>
          <a:xfrm>
            <a:off x="467544" y="1124744"/>
            <a:ext cx="7772400" cy="5040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dirty="0" smtClean="0">
                <a:ln w="18000">
                  <a:solidFill>
                    <a:schemeClr val="bg2"/>
                  </a:solidFill>
                  <a:prstDash val="solid"/>
                  <a:miter lim="800000"/>
                </a:ln>
                <a:solidFill>
                  <a:schemeClr val="accent2"/>
                </a:solidFill>
                <a:effectLst>
                  <a:glow rad="101600">
                    <a:schemeClr val="tx2"/>
                  </a:glow>
                </a:effectLst>
                <a:ea typeface="+mj-ea"/>
                <a:cs typeface="+mj-cs"/>
              </a:rPr>
              <a:t>Acuerdo Número 648</a:t>
            </a:r>
            <a:endParaRPr kumimoji="0" lang="es-MX" sz="2400" b="0" i="0" u="none" strike="noStrike" kern="1200" cap="none" spc="0" normalizeH="0" baseline="0" noProof="0" dirty="0">
              <a:ln w="18000">
                <a:solidFill>
                  <a:schemeClr val="bg2"/>
                </a:solidFill>
                <a:prstDash val="solid"/>
                <a:miter lim="800000"/>
              </a:ln>
              <a:solidFill>
                <a:schemeClr val="accent2"/>
              </a:solidFill>
              <a:effectLst>
                <a:glow rad="101600">
                  <a:schemeClr val="tx2"/>
                </a:glo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899592" y="476672"/>
            <a:ext cx="7416824" cy="523220"/>
          </a:xfrm>
          <a:prstGeom prst="rect">
            <a:avLst/>
          </a:prstGeom>
          <a:noFill/>
        </p:spPr>
        <p:txBody>
          <a:bodyPr wrap="square" rtlCol="0">
            <a:spAutoFit/>
          </a:bodyPr>
          <a:lstStyle/>
          <a:p>
            <a:pPr lvl="0" algn="ctr"/>
            <a:r>
              <a:rPr lang="es-MX" sz="2800" b="1" dirty="0" smtClean="0">
                <a:solidFill>
                  <a:srgbClr val="990033"/>
                </a:solidFill>
              </a:rPr>
              <a:t>Contestar y comentar</a:t>
            </a:r>
            <a:endParaRPr lang="es-MX" sz="2800" b="1" dirty="0">
              <a:solidFill>
                <a:srgbClr val="990033"/>
              </a:solidFill>
            </a:endParaRPr>
          </a:p>
        </p:txBody>
      </p:sp>
      <p:sp>
        <p:nvSpPr>
          <p:cNvPr id="7" name="6 CuadroTexto"/>
          <p:cNvSpPr txBox="1"/>
          <p:nvPr/>
        </p:nvSpPr>
        <p:spPr>
          <a:xfrm>
            <a:off x="2843808" y="1484784"/>
            <a:ext cx="6120680" cy="4247317"/>
          </a:xfrm>
          <a:prstGeom prst="rect">
            <a:avLst/>
          </a:prstGeom>
          <a:noFill/>
        </p:spPr>
        <p:txBody>
          <a:bodyPr wrap="square" rtlCol="0">
            <a:spAutoFit/>
          </a:bodyPr>
          <a:lstStyle/>
          <a:p>
            <a:pPr>
              <a:buFont typeface="Wingdings" pitchFamily="2" charset="2"/>
              <a:buChar char="q"/>
            </a:pPr>
            <a:r>
              <a:rPr lang="es-MX" b="1" i="1" dirty="0" smtClean="0">
                <a:solidFill>
                  <a:schemeClr val="accent1">
                    <a:lumMod val="50000"/>
                  </a:schemeClr>
                </a:solidFill>
              </a:rPr>
              <a:t>¿Qué destaca hasta el momento en su Sector / Zona de la difusión e implementación del Acuerdo 648?</a:t>
            </a:r>
            <a:endParaRPr lang="es-MX" dirty="0" smtClean="0">
              <a:solidFill>
                <a:schemeClr val="accent1">
                  <a:lumMod val="50000"/>
                </a:schemeClr>
              </a:solidFill>
            </a:endParaRPr>
          </a:p>
          <a:p>
            <a:endParaRPr lang="es-MX" dirty="0" smtClean="0">
              <a:solidFill>
                <a:schemeClr val="accent1">
                  <a:lumMod val="50000"/>
                </a:schemeClr>
              </a:solidFill>
            </a:endParaRPr>
          </a:p>
          <a:p>
            <a:pPr>
              <a:buFont typeface="Wingdings" pitchFamily="2" charset="2"/>
              <a:buChar char="q"/>
            </a:pPr>
            <a:r>
              <a:rPr lang="es-MX" b="1" i="1" dirty="0" smtClean="0">
                <a:solidFill>
                  <a:schemeClr val="accent1">
                    <a:lumMod val="50000"/>
                  </a:schemeClr>
                </a:solidFill>
              </a:rPr>
              <a:t>¿Qué valoración y comentarios le hacen llegar sus Directores y Docentes?</a:t>
            </a:r>
            <a:endParaRPr lang="es-MX" dirty="0" smtClean="0">
              <a:solidFill>
                <a:schemeClr val="accent1">
                  <a:lumMod val="50000"/>
                </a:schemeClr>
              </a:solidFill>
            </a:endParaRPr>
          </a:p>
          <a:p>
            <a:endParaRPr lang="es-MX" dirty="0" smtClean="0">
              <a:solidFill>
                <a:schemeClr val="accent1">
                  <a:lumMod val="50000"/>
                </a:schemeClr>
              </a:solidFill>
            </a:endParaRPr>
          </a:p>
          <a:p>
            <a:pPr>
              <a:buFont typeface="Wingdings" pitchFamily="2" charset="2"/>
              <a:buChar char="q"/>
            </a:pPr>
            <a:r>
              <a:rPr lang="es-MX" b="1" i="1" dirty="0" smtClean="0">
                <a:solidFill>
                  <a:schemeClr val="accent1">
                    <a:lumMod val="50000"/>
                  </a:schemeClr>
                </a:solidFill>
              </a:rPr>
              <a:t>¿Ha mantenido contacto con Padres de Familia en relación al Acuerdo 648? ¿Qué ha compartido con los mismos?</a:t>
            </a:r>
            <a:endParaRPr lang="es-MX" dirty="0" smtClean="0">
              <a:solidFill>
                <a:schemeClr val="accent1">
                  <a:lumMod val="50000"/>
                </a:schemeClr>
              </a:solidFill>
            </a:endParaRPr>
          </a:p>
          <a:p>
            <a:endParaRPr lang="es-MX" dirty="0" smtClean="0">
              <a:solidFill>
                <a:schemeClr val="accent1">
                  <a:lumMod val="50000"/>
                </a:schemeClr>
              </a:solidFill>
            </a:endParaRPr>
          </a:p>
          <a:p>
            <a:pPr>
              <a:buFont typeface="Wingdings" pitchFamily="2" charset="2"/>
              <a:buChar char="q"/>
            </a:pPr>
            <a:r>
              <a:rPr lang="es-MX" b="1" i="1" dirty="0" smtClean="0">
                <a:solidFill>
                  <a:schemeClr val="accent1">
                    <a:lumMod val="50000"/>
                  </a:schemeClr>
                </a:solidFill>
              </a:rPr>
              <a:t>¿Cómo solventar las dificultades de su implementación?</a:t>
            </a:r>
            <a:endParaRPr lang="es-MX" dirty="0" smtClean="0">
              <a:solidFill>
                <a:schemeClr val="accent1">
                  <a:lumMod val="50000"/>
                </a:schemeClr>
              </a:solidFill>
            </a:endParaRPr>
          </a:p>
          <a:p>
            <a:endParaRPr lang="es-MX" dirty="0" smtClean="0">
              <a:solidFill>
                <a:schemeClr val="accent1">
                  <a:lumMod val="50000"/>
                </a:schemeClr>
              </a:solidFill>
            </a:endParaRPr>
          </a:p>
          <a:p>
            <a:pPr>
              <a:buFont typeface="Wingdings" pitchFamily="2" charset="2"/>
              <a:buChar char="q"/>
            </a:pPr>
            <a:r>
              <a:rPr lang="es-MX" b="1" i="1" dirty="0" smtClean="0">
                <a:solidFill>
                  <a:schemeClr val="accent1">
                    <a:lumMod val="50000"/>
                  </a:schemeClr>
                </a:solidFill>
              </a:rPr>
              <a:t>¿Cómo llevar a cabo un proceso de articulación en evaluación con los Directivos y Docentes de los niveles de EB de la región que usted representa?</a:t>
            </a:r>
            <a:endParaRPr lang="es-MX" dirty="0" smtClean="0">
              <a:solidFill>
                <a:schemeClr val="accent1">
                  <a:lumMod val="50000"/>
                </a:schemeClr>
              </a:solidFill>
            </a:endParaRPr>
          </a:p>
          <a:p>
            <a:pPr>
              <a:buFont typeface="Wingdings" pitchFamily="2" charset="2"/>
              <a:buChar char="q"/>
            </a:pPr>
            <a:endParaRPr lang="es-MX" dirty="0">
              <a:solidFill>
                <a:schemeClr val="accent1">
                  <a:lumMod val="50000"/>
                </a:schemeClr>
              </a:solidFill>
            </a:endParaRPr>
          </a:p>
        </p:txBody>
      </p:sp>
      <p:pic>
        <p:nvPicPr>
          <p:cNvPr id="9" name="Picture 2" descr="http://1.bp.blogspot.com/-SBoKATqfFD0/UD4lNajF7WI/AAAAAAAAAFQ/NK2_5bpwrKU/s1600/acuerdo+648+evaluaci%C3%B3n+2012.png"/>
          <p:cNvPicPr>
            <a:picLocks noChangeAspect="1" noChangeArrowheads="1"/>
          </p:cNvPicPr>
          <p:nvPr/>
        </p:nvPicPr>
        <p:blipFill>
          <a:blip r:embed="rId4" cstate="print"/>
          <a:srcRect/>
          <a:stretch>
            <a:fillRect/>
          </a:stretch>
        </p:blipFill>
        <p:spPr bwMode="auto">
          <a:xfrm>
            <a:off x="395536" y="1916832"/>
            <a:ext cx="2261706" cy="297949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4" name="3 CuadroTexto"/>
          <p:cNvSpPr txBox="1"/>
          <p:nvPr/>
        </p:nvSpPr>
        <p:spPr>
          <a:xfrm>
            <a:off x="2411760" y="404664"/>
            <a:ext cx="5904656" cy="369332"/>
          </a:xfrm>
          <a:prstGeom prst="rect">
            <a:avLst/>
          </a:prstGeom>
          <a:solidFill>
            <a:schemeClr val="accent2"/>
          </a:solidFill>
        </p:spPr>
        <p:txBody>
          <a:bodyPr wrap="square" rtlCol="0">
            <a:spAutoFit/>
          </a:bodyPr>
          <a:lstStyle/>
          <a:p>
            <a:pPr algn="ctr"/>
            <a:r>
              <a:rPr lang="es-MX" b="1" dirty="0" smtClean="0">
                <a:solidFill>
                  <a:schemeClr val="bg1"/>
                </a:solidFill>
              </a:rPr>
              <a:t>Cuadro de Preguntas</a:t>
            </a:r>
            <a:endParaRPr lang="es-MX" b="1" dirty="0">
              <a:solidFill>
                <a:schemeClr val="bg1"/>
              </a:solidFill>
            </a:endParaRPr>
          </a:p>
        </p:txBody>
      </p:sp>
      <p:sp>
        <p:nvSpPr>
          <p:cNvPr id="5" name="4 CuadroTexto"/>
          <p:cNvSpPr txBox="1"/>
          <p:nvPr/>
        </p:nvSpPr>
        <p:spPr>
          <a:xfrm>
            <a:off x="323528" y="1268760"/>
            <a:ext cx="8208912" cy="923330"/>
          </a:xfrm>
          <a:prstGeom prst="rect">
            <a:avLst/>
          </a:prstGeom>
          <a:noFill/>
        </p:spPr>
        <p:txBody>
          <a:bodyPr wrap="square" rtlCol="0">
            <a:spAutoFit/>
          </a:bodyPr>
          <a:lstStyle/>
          <a:p>
            <a:pPr algn="ctr"/>
            <a:r>
              <a:rPr lang="es-MX" b="1" dirty="0" smtClean="0">
                <a:solidFill>
                  <a:schemeClr val="accent6">
                    <a:lumMod val="50000"/>
                  </a:schemeClr>
                </a:solidFill>
              </a:rPr>
              <a:t>Revisar cuadro de preguntas, leer y seleccionar algunas que consideren relevantes, contestar  a partir de la interpretación y análisis realizado del Acuerdo 648 y compartir en el grupo</a:t>
            </a:r>
            <a:endParaRPr lang="es-MX" b="1" dirty="0">
              <a:solidFill>
                <a:schemeClr val="accent6">
                  <a:lumMod val="50000"/>
                </a:schemeClr>
              </a:solidFill>
            </a:endParaRPr>
          </a:p>
        </p:txBody>
      </p:sp>
      <p:graphicFrame>
        <p:nvGraphicFramePr>
          <p:cNvPr id="7" name="6 Tabla"/>
          <p:cNvGraphicFramePr>
            <a:graphicFrameLocks noGrp="1"/>
          </p:cNvGraphicFramePr>
          <p:nvPr/>
        </p:nvGraphicFramePr>
        <p:xfrm>
          <a:off x="539552" y="2465070"/>
          <a:ext cx="7992887" cy="2909787"/>
        </p:xfrm>
        <a:graphic>
          <a:graphicData uri="http://schemas.openxmlformats.org/drawingml/2006/table">
            <a:tbl>
              <a:tblPr/>
              <a:tblGrid>
                <a:gridCol w="626249"/>
                <a:gridCol w="3758628"/>
                <a:gridCol w="1776826"/>
                <a:gridCol w="1831184"/>
              </a:tblGrid>
              <a:tr h="502569">
                <a:tc>
                  <a:txBody>
                    <a:bodyPr/>
                    <a:lstStyle/>
                    <a:p>
                      <a:pPr algn="ctr">
                        <a:lnSpc>
                          <a:spcPct val="115000"/>
                        </a:lnSpc>
                        <a:spcAft>
                          <a:spcPts val="0"/>
                        </a:spcAft>
                      </a:pPr>
                      <a:endParaRPr lang="es-MX"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0"/>
                        </a:spcAft>
                      </a:pPr>
                      <a:r>
                        <a:rPr lang="es-MX" sz="1600" b="1">
                          <a:solidFill>
                            <a:srgbClr val="FFFFFF"/>
                          </a:solidFill>
                          <a:latin typeface="Calibri"/>
                          <a:ea typeface="Calibri"/>
                          <a:cs typeface="Calibri"/>
                        </a:rPr>
                        <a:t>Preguntas</a:t>
                      </a:r>
                      <a:endParaRPr lang="es-MX"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0"/>
                        </a:spcAft>
                      </a:pPr>
                      <a:r>
                        <a:rPr lang="es-MX" sz="1600" b="1">
                          <a:solidFill>
                            <a:srgbClr val="FFFFFF"/>
                          </a:solidFill>
                          <a:latin typeface="Calibri"/>
                          <a:ea typeface="Calibri"/>
                          <a:cs typeface="Calibri"/>
                        </a:rPr>
                        <a:t>Respuesta</a:t>
                      </a:r>
                      <a:endParaRPr lang="es-MX"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0"/>
                        </a:spcAft>
                      </a:pPr>
                      <a:r>
                        <a:rPr lang="es-MX" sz="1600" b="1">
                          <a:solidFill>
                            <a:srgbClr val="FFFFFF"/>
                          </a:solidFill>
                          <a:latin typeface="Calibri"/>
                          <a:ea typeface="Calibri"/>
                          <a:cs typeface="Calibri"/>
                        </a:rPr>
                        <a:t>Artículo(s)</a:t>
                      </a:r>
                      <a:endParaRPr lang="es-MX" sz="1600" b="1">
                        <a:latin typeface="Calibri"/>
                        <a:ea typeface="Calibri"/>
                        <a:cs typeface="Times New Roman"/>
                      </a:endParaRPr>
                    </a:p>
                    <a:p>
                      <a:pPr algn="ctr">
                        <a:lnSpc>
                          <a:spcPct val="115000"/>
                        </a:lnSpc>
                        <a:spcAft>
                          <a:spcPts val="0"/>
                        </a:spcAft>
                      </a:pPr>
                      <a:r>
                        <a:rPr lang="es-MX" sz="1600" b="1">
                          <a:solidFill>
                            <a:srgbClr val="FFFFFF"/>
                          </a:solidFill>
                          <a:latin typeface="Calibri"/>
                          <a:ea typeface="Calibri"/>
                          <a:cs typeface="Calibri"/>
                        </a:rPr>
                        <a:t>de Referencia</a:t>
                      </a:r>
                      <a:endParaRPr lang="es-MX"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r>
              <a:tr h="753854">
                <a:tc>
                  <a:txBody>
                    <a:bodyPr/>
                    <a:lstStyle/>
                    <a:p>
                      <a:pPr algn="just">
                        <a:lnSpc>
                          <a:spcPct val="115000"/>
                        </a:lnSpc>
                        <a:spcAft>
                          <a:spcPts val="0"/>
                        </a:spcAft>
                      </a:pPr>
                      <a:r>
                        <a:rPr lang="es-MX" sz="1600" b="1" dirty="0">
                          <a:solidFill>
                            <a:srgbClr val="C00000"/>
                          </a:solidFill>
                          <a:latin typeface="Calibri"/>
                          <a:ea typeface="Calibri"/>
                          <a:cs typeface="Calibri"/>
                        </a:rPr>
                        <a:t>1</a:t>
                      </a:r>
                      <a:endParaRPr lang="es-MX" sz="1600" b="1"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b="1" dirty="0">
                          <a:solidFill>
                            <a:schemeClr val="accent5">
                              <a:lumMod val="50000"/>
                            </a:schemeClr>
                          </a:solidFill>
                          <a:latin typeface="Calibri"/>
                          <a:ea typeface="Calibri"/>
                          <a:cs typeface="Calibri"/>
                        </a:rPr>
                        <a:t>¿Cuál es la fecha dentro del periodo 5 para aplicar las evaluaciones finales a los alumnos?</a:t>
                      </a:r>
                      <a:endParaRPr lang="es-MX" sz="1600" b="1" dirty="0">
                        <a:solidFill>
                          <a:schemeClr val="accent5">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600" b="1">
                        <a:solidFill>
                          <a:srgbClr val="00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600" b="1">
                        <a:solidFill>
                          <a:srgbClr val="00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7707">
                <a:tc>
                  <a:txBody>
                    <a:bodyPr/>
                    <a:lstStyle/>
                    <a:p>
                      <a:pPr algn="just">
                        <a:lnSpc>
                          <a:spcPct val="115000"/>
                        </a:lnSpc>
                        <a:spcAft>
                          <a:spcPts val="0"/>
                        </a:spcAft>
                      </a:pPr>
                      <a:r>
                        <a:rPr lang="es-MX" sz="1600" b="1">
                          <a:solidFill>
                            <a:srgbClr val="C00000"/>
                          </a:solidFill>
                          <a:latin typeface="Calibri"/>
                          <a:ea typeface="Calibri"/>
                          <a:cs typeface="Calibri"/>
                        </a:rPr>
                        <a:t>2</a:t>
                      </a:r>
                      <a:endParaRPr lang="es-MX" sz="1600" b="1">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b="1" dirty="0">
                          <a:solidFill>
                            <a:schemeClr val="accent5">
                              <a:lumMod val="50000"/>
                            </a:schemeClr>
                          </a:solidFill>
                          <a:latin typeface="Calibri"/>
                          <a:ea typeface="Calibri"/>
                          <a:cs typeface="Calibri"/>
                        </a:rPr>
                        <a:t>¿A partir de qué períodos del ciclo escolar los docentes deben señalar de manera clara e informar sobre los estudiantes que requieren apoyos para alcanzar sus aprendizajes esperados?</a:t>
                      </a:r>
                      <a:endParaRPr lang="es-MX" sz="1600" b="1" dirty="0">
                        <a:solidFill>
                          <a:schemeClr val="accent5">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600" b="1">
                        <a:solidFill>
                          <a:srgbClr val="00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600" b="1" dirty="0">
                        <a:solidFill>
                          <a:srgbClr val="00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9" name="8 CuadroTexto"/>
          <p:cNvSpPr txBox="1"/>
          <p:nvPr/>
        </p:nvSpPr>
        <p:spPr>
          <a:xfrm>
            <a:off x="611560" y="1419741"/>
            <a:ext cx="3888432" cy="3693319"/>
          </a:xfrm>
          <a:prstGeom prst="rect">
            <a:avLst/>
          </a:prstGeom>
          <a:noFill/>
        </p:spPr>
        <p:txBody>
          <a:bodyPr wrap="square" rtlCol="0">
            <a:spAutoFit/>
          </a:bodyPr>
          <a:lstStyle/>
          <a:p>
            <a:endParaRPr lang="es-MX" b="1" dirty="0" smtClean="0">
              <a:solidFill>
                <a:srgbClr val="C00000"/>
              </a:solidFill>
            </a:endParaRPr>
          </a:p>
          <a:p>
            <a:r>
              <a:rPr lang="es-MX" b="1" dirty="0" smtClean="0">
                <a:solidFill>
                  <a:srgbClr val="C00000"/>
                </a:solidFill>
              </a:rPr>
              <a:t>Comentar:</a:t>
            </a:r>
          </a:p>
          <a:p>
            <a:endParaRPr lang="es-MX" b="1" dirty="0" smtClean="0">
              <a:solidFill>
                <a:schemeClr val="accent1">
                  <a:lumMod val="50000"/>
                </a:schemeClr>
              </a:solidFill>
            </a:endParaRPr>
          </a:p>
          <a:p>
            <a:pPr lvl="0">
              <a:buFont typeface="Wingdings" pitchFamily="2" charset="2"/>
              <a:buChar char="q"/>
            </a:pPr>
            <a:r>
              <a:rPr lang="es-MX" b="1" i="1" dirty="0" smtClean="0">
                <a:solidFill>
                  <a:schemeClr val="accent1">
                    <a:lumMod val="50000"/>
                  </a:schemeClr>
                </a:solidFill>
              </a:rPr>
              <a:t>¿Qué se destaca como relevante de este Acuerdo 648?</a:t>
            </a:r>
            <a:endParaRPr lang="es-MX" b="1" dirty="0" smtClean="0">
              <a:solidFill>
                <a:schemeClr val="accent1">
                  <a:lumMod val="50000"/>
                </a:schemeClr>
              </a:solidFill>
            </a:endParaRPr>
          </a:p>
          <a:p>
            <a:pPr lvl="0">
              <a:buFont typeface="Wingdings" pitchFamily="2" charset="2"/>
              <a:buChar char="q"/>
            </a:pPr>
            <a:r>
              <a:rPr lang="es-MX" b="1" i="1" dirty="0" smtClean="0">
                <a:solidFill>
                  <a:schemeClr val="accent1">
                    <a:lumMod val="50000"/>
                  </a:schemeClr>
                </a:solidFill>
              </a:rPr>
              <a:t>¿En qué medida se reafirma el carácter formativo de la evaluación a partir del Acuerdo 648?</a:t>
            </a:r>
            <a:endParaRPr lang="es-MX" b="1" dirty="0" smtClean="0">
              <a:solidFill>
                <a:schemeClr val="accent1">
                  <a:lumMod val="50000"/>
                </a:schemeClr>
              </a:solidFill>
            </a:endParaRPr>
          </a:p>
          <a:p>
            <a:pPr lvl="0">
              <a:buFont typeface="Wingdings" pitchFamily="2" charset="2"/>
              <a:buChar char="q"/>
            </a:pPr>
            <a:r>
              <a:rPr lang="es-MX" b="1" i="1" dirty="0" smtClean="0">
                <a:solidFill>
                  <a:schemeClr val="accent1">
                    <a:lumMod val="50000"/>
                  </a:schemeClr>
                </a:solidFill>
              </a:rPr>
              <a:t>¿Qué aspectos de carácter pedagógico son sustantivos?</a:t>
            </a:r>
            <a:endParaRPr lang="es-MX" b="1" dirty="0" smtClean="0">
              <a:solidFill>
                <a:schemeClr val="accent1">
                  <a:lumMod val="50000"/>
                </a:schemeClr>
              </a:solidFill>
            </a:endParaRPr>
          </a:p>
          <a:p>
            <a:pPr lvl="0">
              <a:buFont typeface="Wingdings" pitchFamily="2" charset="2"/>
              <a:buChar char="q"/>
            </a:pPr>
            <a:r>
              <a:rPr lang="es-MX" b="1" i="1" dirty="0" smtClean="0">
                <a:solidFill>
                  <a:schemeClr val="accent1">
                    <a:lumMod val="50000"/>
                  </a:schemeClr>
                </a:solidFill>
              </a:rPr>
              <a:t>¿Qué dificultades se prevén en su implementación?</a:t>
            </a:r>
            <a:endParaRPr lang="es-MX" b="1" dirty="0" smtClean="0">
              <a:solidFill>
                <a:schemeClr val="accent1">
                  <a:lumMod val="50000"/>
                </a:schemeClr>
              </a:solidFill>
            </a:endParaRPr>
          </a:p>
          <a:p>
            <a:endParaRPr lang="es-MX" b="1" dirty="0">
              <a:solidFill>
                <a:schemeClr val="accent1">
                  <a:lumMod val="50000"/>
                </a:schemeClr>
              </a:solidFill>
            </a:endParaRPr>
          </a:p>
        </p:txBody>
      </p:sp>
      <p:pic>
        <p:nvPicPr>
          <p:cNvPr id="12" name="Picture 2" descr="http://www.periodicoquehay.com/wp-content/uploads/2010/06/CABO-1-GRANDE1.jpg"/>
          <p:cNvPicPr>
            <a:picLocks noChangeAspect="1" noChangeArrowheads="1"/>
          </p:cNvPicPr>
          <p:nvPr/>
        </p:nvPicPr>
        <p:blipFill>
          <a:blip r:embed="rId4" cstate="print"/>
          <a:srcRect/>
          <a:stretch>
            <a:fillRect/>
          </a:stretch>
        </p:blipFill>
        <p:spPr bwMode="auto">
          <a:xfrm>
            <a:off x="4860032" y="792171"/>
            <a:ext cx="3503712" cy="2627784"/>
          </a:xfrm>
          <a:prstGeom prst="rect">
            <a:avLst/>
          </a:prstGeom>
          <a:noFill/>
        </p:spPr>
      </p:pic>
      <p:pic>
        <p:nvPicPr>
          <p:cNvPr id="13" name="Picture 4" descr="http://3.bp.blogspot.com/-kpH9aKkjqW0/Th9WWaGglhI/AAAAAAAAGsk/2ajzY6D28kE/s1600/2011-07-14%2B01.JPG"/>
          <p:cNvPicPr>
            <a:picLocks noChangeAspect="1" noChangeArrowheads="1"/>
          </p:cNvPicPr>
          <p:nvPr/>
        </p:nvPicPr>
        <p:blipFill>
          <a:blip r:embed="rId5" cstate="print"/>
          <a:srcRect/>
          <a:stretch>
            <a:fillRect/>
          </a:stretch>
        </p:blipFill>
        <p:spPr bwMode="auto">
          <a:xfrm>
            <a:off x="4860032" y="3528475"/>
            <a:ext cx="3528392" cy="234879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4 CuadroTexto"/>
          <p:cNvSpPr txBox="1"/>
          <p:nvPr/>
        </p:nvSpPr>
        <p:spPr>
          <a:xfrm>
            <a:off x="4427984" y="1668864"/>
            <a:ext cx="4176464" cy="3416320"/>
          </a:xfrm>
          <a:prstGeom prst="rect">
            <a:avLst/>
          </a:prstGeom>
          <a:noFill/>
        </p:spPr>
        <p:txBody>
          <a:bodyPr wrap="square" rtlCol="0">
            <a:spAutoFit/>
          </a:bodyPr>
          <a:lstStyle/>
          <a:p>
            <a:r>
              <a:rPr lang="es-MX" b="1" dirty="0" smtClean="0">
                <a:solidFill>
                  <a:srgbClr val="C00000"/>
                </a:solidFill>
              </a:rPr>
              <a:t>Efectuar “Ojeada” y  “Hojeada”  de las cartillas que se aplicarán en los diversos períodos y grados de educación básica:</a:t>
            </a:r>
          </a:p>
          <a:p>
            <a:r>
              <a:rPr lang="es-MX" b="1" dirty="0" smtClean="0">
                <a:solidFill>
                  <a:srgbClr val="C00000"/>
                </a:solidFill>
              </a:rPr>
              <a:t> </a:t>
            </a:r>
          </a:p>
          <a:p>
            <a:pPr lvl="0">
              <a:buFont typeface="Wingdings" pitchFamily="2" charset="2"/>
              <a:buChar char="q"/>
            </a:pPr>
            <a:r>
              <a:rPr lang="es-MX" b="1" dirty="0" smtClean="0">
                <a:solidFill>
                  <a:schemeClr val="accent6">
                    <a:lumMod val="50000"/>
                  </a:schemeClr>
                </a:solidFill>
              </a:rPr>
              <a:t>Destaque cada uno de sus elementos</a:t>
            </a:r>
          </a:p>
          <a:p>
            <a:pPr lvl="0">
              <a:buFont typeface="Wingdings" pitchFamily="2" charset="2"/>
              <a:buChar char="q"/>
            </a:pPr>
            <a:endParaRPr lang="es-MX" b="1" dirty="0" smtClean="0">
              <a:solidFill>
                <a:schemeClr val="accent6">
                  <a:lumMod val="50000"/>
                </a:schemeClr>
              </a:solidFill>
            </a:endParaRPr>
          </a:p>
          <a:p>
            <a:pPr lvl="0">
              <a:buFont typeface="Wingdings" pitchFamily="2" charset="2"/>
              <a:buChar char="q"/>
            </a:pPr>
            <a:r>
              <a:rPr lang="es-MX" b="1" dirty="0" smtClean="0">
                <a:solidFill>
                  <a:schemeClr val="accent6">
                    <a:lumMod val="50000"/>
                  </a:schemeClr>
                </a:solidFill>
              </a:rPr>
              <a:t>Señale ¿qué apartados se encuentran en cada nivel educativo?</a:t>
            </a:r>
          </a:p>
          <a:p>
            <a:pPr lvl="0">
              <a:buFont typeface="Wingdings" pitchFamily="2" charset="2"/>
              <a:buChar char="q"/>
            </a:pPr>
            <a:endParaRPr lang="es-MX" b="1" dirty="0" smtClean="0">
              <a:solidFill>
                <a:schemeClr val="accent6">
                  <a:lumMod val="50000"/>
                </a:schemeClr>
              </a:solidFill>
            </a:endParaRPr>
          </a:p>
          <a:p>
            <a:pPr lvl="0">
              <a:buFont typeface="Wingdings" pitchFamily="2" charset="2"/>
              <a:buChar char="q"/>
            </a:pPr>
            <a:r>
              <a:rPr lang="es-MX" b="1" dirty="0" smtClean="0">
                <a:solidFill>
                  <a:schemeClr val="accent6">
                    <a:lumMod val="50000"/>
                  </a:schemeClr>
                </a:solidFill>
              </a:rPr>
              <a:t>En plenaria grupal comente sus apartados.</a:t>
            </a:r>
          </a:p>
          <a:p>
            <a:endParaRPr lang="es-MX" b="1" dirty="0">
              <a:solidFill>
                <a:srgbClr val="C00000"/>
              </a:solidFill>
            </a:endParaRPr>
          </a:p>
        </p:txBody>
      </p:sp>
      <p:pic>
        <p:nvPicPr>
          <p:cNvPr id="72706" name="Picture 2" descr="http://www.milenio.com/media/478/00507b6301f2e111b17ed6bc1b978478_int470.jpg"/>
          <p:cNvPicPr>
            <a:picLocks noChangeAspect="1" noChangeArrowheads="1"/>
          </p:cNvPicPr>
          <p:nvPr/>
        </p:nvPicPr>
        <p:blipFill>
          <a:blip r:embed="rId4" cstate="print"/>
          <a:srcRect/>
          <a:stretch>
            <a:fillRect/>
          </a:stretch>
        </p:blipFill>
        <p:spPr bwMode="auto">
          <a:xfrm>
            <a:off x="755576" y="2380455"/>
            <a:ext cx="3515280" cy="2632721"/>
          </a:xfrm>
          <a:prstGeom prst="rect">
            <a:avLst/>
          </a:prstGeom>
          <a:noFill/>
        </p:spPr>
      </p:pic>
      <p:sp>
        <p:nvSpPr>
          <p:cNvPr id="7" name="1 Título"/>
          <p:cNvSpPr txBox="1">
            <a:spLocks/>
          </p:cNvSpPr>
          <p:nvPr/>
        </p:nvSpPr>
        <p:spPr>
          <a:xfrm>
            <a:off x="683568" y="692696"/>
            <a:ext cx="7772400" cy="5040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dirty="0" smtClean="0">
                <a:ln w="18000">
                  <a:solidFill>
                    <a:schemeClr val="bg2"/>
                  </a:solidFill>
                  <a:prstDash val="solid"/>
                  <a:miter lim="800000"/>
                </a:ln>
                <a:solidFill>
                  <a:schemeClr val="accent2"/>
                </a:solidFill>
                <a:effectLst>
                  <a:glow rad="101600">
                    <a:schemeClr val="tx2"/>
                  </a:glow>
                </a:effectLst>
                <a:ea typeface="+mj-ea"/>
                <a:cs typeface="+mj-cs"/>
              </a:rPr>
              <a:t>Cartilla de Evaluación en Educación Básica</a:t>
            </a:r>
            <a:endParaRPr kumimoji="0" lang="es-MX" sz="2400" b="0" i="0" u="none" strike="noStrike" kern="1200" cap="none" spc="0" normalizeH="0" baseline="0" noProof="0" dirty="0">
              <a:ln w="18000">
                <a:solidFill>
                  <a:schemeClr val="bg2"/>
                </a:solidFill>
                <a:prstDash val="solid"/>
                <a:miter lim="800000"/>
              </a:ln>
              <a:solidFill>
                <a:schemeClr val="accent2"/>
              </a:solidFill>
              <a:effectLst>
                <a:glow rad="101600">
                  <a:schemeClr val="tx2"/>
                </a:glo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97282" name="Picture 2"/>
          <p:cNvPicPr>
            <a:picLocks noChangeAspect="1" noChangeArrowheads="1"/>
          </p:cNvPicPr>
          <p:nvPr/>
        </p:nvPicPr>
        <p:blipFill>
          <a:blip r:embed="rId4" cstate="print"/>
          <a:srcRect/>
          <a:stretch>
            <a:fillRect/>
          </a:stretch>
        </p:blipFill>
        <p:spPr bwMode="auto">
          <a:xfrm>
            <a:off x="899592" y="980728"/>
            <a:ext cx="7416824" cy="5063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98306" name="Picture 2"/>
          <p:cNvPicPr>
            <a:picLocks noChangeAspect="1" noChangeArrowheads="1"/>
          </p:cNvPicPr>
          <p:nvPr/>
        </p:nvPicPr>
        <p:blipFill>
          <a:blip r:embed="rId4" cstate="print"/>
          <a:srcRect/>
          <a:stretch>
            <a:fillRect/>
          </a:stretch>
        </p:blipFill>
        <p:spPr bwMode="auto">
          <a:xfrm>
            <a:off x="827584" y="1052736"/>
            <a:ext cx="7813474"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8"/>
          <p:cNvPicPr>
            <a:picLocks noChangeAspect="1" noChangeArrowheads="1"/>
          </p:cNvPicPr>
          <p:nvPr/>
        </p:nvPicPr>
        <p:blipFill>
          <a:blip r:embed="rId2" cstate="print"/>
          <a:srcRect/>
          <a:stretch>
            <a:fillRect/>
          </a:stretch>
        </p:blipFill>
        <p:spPr bwMode="auto">
          <a:xfrm>
            <a:off x="5508625" y="6213475"/>
            <a:ext cx="720725" cy="644525"/>
          </a:xfrm>
          <a:prstGeom prst="rect">
            <a:avLst/>
          </a:prstGeom>
          <a:noFill/>
          <a:ln w="9525">
            <a:noFill/>
            <a:miter lim="800000"/>
            <a:headEnd/>
            <a:tailEnd/>
          </a:ln>
        </p:spPr>
      </p:pic>
      <p:sp>
        <p:nvSpPr>
          <p:cNvPr id="6" name="5 CuadroTexto"/>
          <p:cNvSpPr txBox="1"/>
          <p:nvPr/>
        </p:nvSpPr>
        <p:spPr>
          <a:xfrm>
            <a:off x="539552" y="920909"/>
            <a:ext cx="8280920" cy="4524315"/>
          </a:xfrm>
          <a:prstGeom prst="rect">
            <a:avLst/>
          </a:prstGeom>
          <a:noFill/>
        </p:spPr>
        <p:txBody>
          <a:bodyPr wrap="square" rtlCol="0">
            <a:spAutoFit/>
          </a:bodyPr>
          <a:lstStyle/>
          <a:p>
            <a:r>
              <a:rPr lang="es-MX" b="1" dirty="0" smtClean="0">
                <a:solidFill>
                  <a:srgbClr val="C00000"/>
                </a:solidFill>
              </a:rPr>
              <a:t>Propósitos Particulares:</a:t>
            </a:r>
          </a:p>
          <a:p>
            <a:r>
              <a:rPr lang="es-MX" b="1" dirty="0" smtClean="0">
                <a:solidFill>
                  <a:srgbClr val="C00000"/>
                </a:solidFill>
              </a:rPr>
              <a:t> </a:t>
            </a:r>
          </a:p>
          <a:p>
            <a:pPr lvl="0">
              <a:buFont typeface="Wingdings" pitchFamily="2" charset="2"/>
              <a:buChar char="q"/>
            </a:pPr>
            <a:r>
              <a:rPr lang="es-MX" b="1" dirty="0" smtClean="0">
                <a:solidFill>
                  <a:schemeClr val="accent5">
                    <a:lumMod val="50000"/>
                  </a:schemeClr>
                </a:solidFill>
              </a:rPr>
              <a:t>Analizar elementos centrales de los principios pedagógicos del Plan de Estudios, para   identificar desde su función aspectos relevantes  que  favorezcan  el tránsito entre niveles de los estudiantes de Educación Básica en  Jalisco</a:t>
            </a:r>
          </a:p>
          <a:p>
            <a:endParaRPr lang="es-MX" b="1" dirty="0" smtClean="0">
              <a:solidFill>
                <a:schemeClr val="accent5">
                  <a:lumMod val="50000"/>
                </a:schemeClr>
              </a:solidFill>
            </a:endParaRPr>
          </a:p>
          <a:p>
            <a:pPr lvl="0">
              <a:buFont typeface="Wingdings" pitchFamily="2" charset="2"/>
              <a:buChar char="q"/>
            </a:pPr>
            <a:r>
              <a:rPr lang="es-MX" b="1" dirty="0" smtClean="0">
                <a:solidFill>
                  <a:schemeClr val="accent5">
                    <a:lumMod val="50000"/>
                  </a:schemeClr>
                </a:solidFill>
              </a:rPr>
              <a:t>Analizar las características del enfoque formativo de la evaluación y sus implicaciones en el desarrollo del trabajo del Directivo y del Docente</a:t>
            </a:r>
          </a:p>
          <a:p>
            <a:endParaRPr lang="es-MX" b="1" dirty="0" smtClean="0">
              <a:solidFill>
                <a:schemeClr val="accent5">
                  <a:lumMod val="50000"/>
                </a:schemeClr>
              </a:solidFill>
            </a:endParaRPr>
          </a:p>
          <a:p>
            <a:pPr lvl="0">
              <a:buFont typeface="Wingdings" pitchFamily="2" charset="2"/>
              <a:buChar char="q"/>
            </a:pPr>
            <a:r>
              <a:rPr lang="es-MX" b="1" dirty="0" smtClean="0">
                <a:solidFill>
                  <a:schemeClr val="accent5">
                    <a:lumMod val="50000"/>
                  </a:schemeClr>
                </a:solidFill>
              </a:rPr>
              <a:t>Revisar el Acuerdo Secretarial </a:t>
            </a:r>
            <a:r>
              <a:rPr lang="es-MX" b="1" dirty="0" smtClean="0">
                <a:solidFill>
                  <a:schemeClr val="accent5">
                    <a:lumMod val="50000"/>
                  </a:schemeClr>
                </a:solidFill>
              </a:rPr>
              <a:t>696 y EL </a:t>
            </a:r>
            <a:r>
              <a:rPr lang="es-MX" b="1" dirty="0" smtClean="0">
                <a:solidFill>
                  <a:schemeClr val="accent5">
                    <a:lumMod val="50000"/>
                  </a:schemeClr>
                </a:solidFill>
              </a:rPr>
              <a:t>Reporte de Evaluación, reconocer su relevancia pedagógica y la importancia de proponer estrategia de difusión e implementación en los niveles de Educación Básica del Estado de Jalisco</a:t>
            </a:r>
          </a:p>
          <a:p>
            <a:endParaRPr lang="es-MX" b="1" dirty="0" smtClean="0">
              <a:solidFill>
                <a:schemeClr val="accent5">
                  <a:lumMod val="50000"/>
                </a:schemeClr>
              </a:solidFill>
            </a:endParaRPr>
          </a:p>
          <a:p>
            <a:pPr lvl="0">
              <a:buFont typeface="Wingdings" pitchFamily="2" charset="2"/>
              <a:buChar char="q"/>
            </a:pPr>
            <a:r>
              <a:rPr lang="es-ES" b="1" dirty="0" smtClean="0">
                <a:solidFill>
                  <a:schemeClr val="accent5">
                    <a:lumMod val="50000"/>
                  </a:schemeClr>
                </a:solidFill>
              </a:rPr>
              <a:t>Coadyuvar a reorientar el liderazgo de Directivos, mediante el análisis de su hacer cotidiano y los propósitos educativos, para favorecer la toma de decisiones centradas en el aprendizaje de los alumnos. </a:t>
            </a:r>
            <a:endParaRPr lang="es-MX"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99330" name="Picture 2"/>
          <p:cNvPicPr>
            <a:picLocks noChangeAspect="1" noChangeArrowheads="1"/>
          </p:cNvPicPr>
          <p:nvPr/>
        </p:nvPicPr>
        <p:blipFill>
          <a:blip r:embed="rId4" cstate="print"/>
          <a:srcRect/>
          <a:stretch>
            <a:fillRect/>
          </a:stretch>
        </p:blipFill>
        <p:spPr bwMode="auto">
          <a:xfrm>
            <a:off x="827584" y="836712"/>
            <a:ext cx="7128792" cy="5208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100354" name="Picture 2"/>
          <p:cNvPicPr>
            <a:picLocks noChangeAspect="1" noChangeArrowheads="1"/>
          </p:cNvPicPr>
          <p:nvPr/>
        </p:nvPicPr>
        <p:blipFill>
          <a:blip r:embed="rId4" cstate="print"/>
          <a:srcRect/>
          <a:stretch>
            <a:fillRect/>
          </a:stretch>
        </p:blipFill>
        <p:spPr bwMode="auto">
          <a:xfrm>
            <a:off x="611560" y="836712"/>
            <a:ext cx="8396133"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82946" name="Picture 2"/>
          <p:cNvPicPr>
            <a:picLocks noChangeAspect="1" noChangeArrowheads="1"/>
          </p:cNvPicPr>
          <p:nvPr/>
        </p:nvPicPr>
        <p:blipFill>
          <a:blip r:embed="rId4" cstate="print"/>
          <a:srcRect/>
          <a:stretch>
            <a:fillRect/>
          </a:stretch>
        </p:blipFill>
        <p:spPr bwMode="auto">
          <a:xfrm>
            <a:off x="755576" y="836712"/>
            <a:ext cx="7056784" cy="483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83970" name="Picture 2"/>
          <p:cNvPicPr>
            <a:picLocks noChangeAspect="1" noChangeArrowheads="1"/>
          </p:cNvPicPr>
          <p:nvPr/>
        </p:nvPicPr>
        <p:blipFill>
          <a:blip r:embed="rId4" cstate="print"/>
          <a:srcRect/>
          <a:stretch>
            <a:fillRect/>
          </a:stretch>
        </p:blipFill>
        <p:spPr bwMode="auto">
          <a:xfrm>
            <a:off x="899592" y="764704"/>
            <a:ext cx="7516729"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84994" name="Picture 2"/>
          <p:cNvPicPr>
            <a:picLocks noChangeAspect="1" noChangeArrowheads="1"/>
          </p:cNvPicPr>
          <p:nvPr/>
        </p:nvPicPr>
        <p:blipFill>
          <a:blip r:embed="rId4" cstate="print"/>
          <a:srcRect/>
          <a:stretch>
            <a:fillRect/>
          </a:stretch>
        </p:blipFill>
        <p:spPr bwMode="auto">
          <a:xfrm>
            <a:off x="683568" y="764704"/>
            <a:ext cx="7488832" cy="4945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pic>
        <p:nvPicPr>
          <p:cNvPr id="86018" name="Picture 2"/>
          <p:cNvPicPr>
            <a:picLocks noChangeAspect="1" noChangeArrowheads="1"/>
          </p:cNvPicPr>
          <p:nvPr/>
        </p:nvPicPr>
        <p:blipFill>
          <a:blip r:embed="rId4" cstate="print"/>
          <a:srcRect/>
          <a:stretch>
            <a:fillRect/>
          </a:stretch>
        </p:blipFill>
        <p:spPr bwMode="auto">
          <a:xfrm>
            <a:off x="683568" y="908720"/>
            <a:ext cx="798140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4 CuadroTexto"/>
          <p:cNvSpPr txBox="1"/>
          <p:nvPr/>
        </p:nvSpPr>
        <p:spPr>
          <a:xfrm>
            <a:off x="1043608" y="764704"/>
            <a:ext cx="6336704" cy="1015663"/>
          </a:xfrm>
          <a:prstGeom prst="rect">
            <a:avLst/>
          </a:prstGeom>
          <a:noFill/>
        </p:spPr>
        <p:txBody>
          <a:bodyPr wrap="square" rtlCol="0">
            <a:spAutoFit/>
          </a:bodyPr>
          <a:lstStyle/>
          <a:p>
            <a:pPr lvl="0" algn="ctr"/>
            <a:r>
              <a:rPr lang="es-MX" sz="2000" b="1" dirty="0" smtClean="0">
                <a:solidFill>
                  <a:srgbClr val="990033"/>
                </a:solidFill>
              </a:rPr>
              <a:t>¿Qué acciones inmediatas de acuerdo a su función, deben efectuarse para llevar a cabo la implementación del Acuerdo 648 y la Cartilla de Evaluación en EB?</a:t>
            </a:r>
            <a:endParaRPr lang="es-MX" sz="2000" dirty="0">
              <a:solidFill>
                <a:srgbClr val="990033"/>
              </a:solidFill>
            </a:endParaRPr>
          </a:p>
        </p:txBody>
      </p:sp>
      <p:graphicFrame>
        <p:nvGraphicFramePr>
          <p:cNvPr id="7" name="6 Tabla"/>
          <p:cNvGraphicFramePr>
            <a:graphicFrameLocks noGrp="1"/>
          </p:cNvGraphicFramePr>
          <p:nvPr/>
        </p:nvGraphicFramePr>
        <p:xfrm>
          <a:off x="875928" y="2348880"/>
          <a:ext cx="7080448" cy="2103120"/>
        </p:xfrm>
        <a:graphic>
          <a:graphicData uri="http://schemas.openxmlformats.org/drawingml/2006/table">
            <a:tbl>
              <a:tblPr/>
              <a:tblGrid>
                <a:gridCol w="720080"/>
                <a:gridCol w="6360368"/>
              </a:tblGrid>
              <a:tr h="160284">
                <a:tc>
                  <a:txBody>
                    <a:bodyPr/>
                    <a:lstStyle/>
                    <a:p>
                      <a:pPr algn="ctr">
                        <a:lnSpc>
                          <a:spcPct val="115000"/>
                        </a:lnSpc>
                        <a:spcAft>
                          <a:spcPts val="0"/>
                        </a:spcAft>
                      </a:pPr>
                      <a:r>
                        <a:rPr lang="es-MX" sz="4000" b="1" dirty="0">
                          <a:solidFill>
                            <a:schemeClr val="bg1"/>
                          </a:solidFill>
                          <a:latin typeface="Calibri"/>
                          <a:ea typeface="Calibri"/>
                          <a:cs typeface="Calibri"/>
                        </a:rPr>
                        <a:t>1</a:t>
                      </a:r>
                      <a:endParaRPr lang="es-MX" sz="4000" b="1" dirty="0">
                        <a:solidFill>
                          <a:schemeClr val="bg1"/>
                        </a:solidFill>
                        <a:latin typeface="Calibri"/>
                        <a:ea typeface="Calibri"/>
                        <a:cs typeface="Times New Roman"/>
                      </a:endParaRPr>
                    </a:p>
                  </a:txBody>
                  <a:tcPr marL="62720" marR="62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15000"/>
                        </a:lnSpc>
                        <a:spcAft>
                          <a:spcPts val="0"/>
                        </a:spcAft>
                      </a:pPr>
                      <a:endParaRPr lang="es-MX" sz="4000" b="1" dirty="0">
                        <a:latin typeface="Calibri"/>
                        <a:ea typeface="Calibri"/>
                        <a:cs typeface="Calibri"/>
                      </a:endParaRPr>
                    </a:p>
                  </a:txBody>
                  <a:tcPr marL="62720" marR="62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84">
                <a:tc>
                  <a:txBody>
                    <a:bodyPr/>
                    <a:lstStyle/>
                    <a:p>
                      <a:pPr algn="ctr">
                        <a:lnSpc>
                          <a:spcPct val="115000"/>
                        </a:lnSpc>
                        <a:spcAft>
                          <a:spcPts val="0"/>
                        </a:spcAft>
                      </a:pPr>
                      <a:r>
                        <a:rPr lang="es-MX" sz="4000" b="1">
                          <a:solidFill>
                            <a:schemeClr val="bg1"/>
                          </a:solidFill>
                          <a:latin typeface="Calibri"/>
                          <a:ea typeface="Calibri"/>
                          <a:cs typeface="Calibri"/>
                        </a:rPr>
                        <a:t>2</a:t>
                      </a:r>
                      <a:endParaRPr lang="es-MX" sz="4000" b="1">
                        <a:solidFill>
                          <a:schemeClr val="bg1"/>
                        </a:solidFill>
                        <a:latin typeface="Calibri"/>
                        <a:ea typeface="Calibri"/>
                        <a:cs typeface="Times New Roman"/>
                      </a:endParaRPr>
                    </a:p>
                  </a:txBody>
                  <a:tcPr marL="62720" marR="62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15000"/>
                        </a:lnSpc>
                        <a:spcAft>
                          <a:spcPts val="0"/>
                        </a:spcAft>
                      </a:pPr>
                      <a:endParaRPr lang="es-MX" sz="4000" b="1" dirty="0">
                        <a:latin typeface="Calibri"/>
                        <a:ea typeface="Calibri"/>
                        <a:cs typeface="Calibri"/>
                      </a:endParaRPr>
                    </a:p>
                  </a:txBody>
                  <a:tcPr marL="62720" marR="62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84">
                <a:tc>
                  <a:txBody>
                    <a:bodyPr/>
                    <a:lstStyle/>
                    <a:p>
                      <a:pPr algn="ctr">
                        <a:lnSpc>
                          <a:spcPct val="115000"/>
                        </a:lnSpc>
                        <a:spcAft>
                          <a:spcPts val="0"/>
                        </a:spcAft>
                      </a:pPr>
                      <a:r>
                        <a:rPr lang="es-MX" sz="4000" b="1">
                          <a:solidFill>
                            <a:schemeClr val="bg1"/>
                          </a:solidFill>
                          <a:latin typeface="Calibri"/>
                          <a:ea typeface="Calibri"/>
                          <a:cs typeface="Calibri"/>
                        </a:rPr>
                        <a:t>3</a:t>
                      </a:r>
                      <a:endParaRPr lang="es-MX" sz="4000" b="1">
                        <a:solidFill>
                          <a:schemeClr val="bg1"/>
                        </a:solidFill>
                        <a:latin typeface="Calibri"/>
                        <a:ea typeface="Calibri"/>
                        <a:cs typeface="Times New Roman"/>
                      </a:endParaRPr>
                    </a:p>
                  </a:txBody>
                  <a:tcPr marL="62720" marR="62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15000"/>
                        </a:lnSpc>
                        <a:spcAft>
                          <a:spcPts val="0"/>
                        </a:spcAft>
                      </a:pPr>
                      <a:endParaRPr lang="es-MX" sz="4000" b="1" dirty="0">
                        <a:latin typeface="Calibri"/>
                        <a:ea typeface="Calibri"/>
                        <a:cs typeface="Calibri"/>
                      </a:endParaRPr>
                    </a:p>
                  </a:txBody>
                  <a:tcPr marL="62720" marR="62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a:stretch>
            <a:fillRect/>
          </a:stretch>
        </p:blipFill>
        <p:spPr bwMode="auto">
          <a:xfrm>
            <a:off x="5508104" y="6213475"/>
            <a:ext cx="720725" cy="644525"/>
          </a:xfrm>
          <a:prstGeom prst="rect">
            <a:avLst/>
          </a:prstGeom>
          <a:noFill/>
          <a:ln w="9525">
            <a:noFill/>
            <a:miter lim="800000"/>
            <a:headEnd/>
            <a:tailEnd/>
          </a:ln>
        </p:spPr>
      </p:pic>
      <p:grpSp>
        <p:nvGrpSpPr>
          <p:cNvPr id="2" name="Group 18"/>
          <p:cNvGrpSpPr>
            <a:grpSpLocks/>
          </p:cNvGrpSpPr>
          <p:nvPr/>
        </p:nvGrpSpPr>
        <p:grpSpPr bwMode="auto">
          <a:xfrm>
            <a:off x="3348039" y="3891560"/>
            <a:ext cx="997789" cy="2006600"/>
            <a:chOff x="2471" y="3159"/>
            <a:chExt cx="670" cy="1264"/>
          </a:xfrm>
        </p:grpSpPr>
        <p:pic>
          <p:nvPicPr>
            <p:cNvPr id="9" name="Picture 19"/>
            <p:cNvPicPr>
              <a:picLocks noChangeAspect="1" noChangeArrowheads="1"/>
            </p:cNvPicPr>
            <p:nvPr/>
          </p:nvPicPr>
          <p:blipFill>
            <a:blip r:embed="rId5" cstate="print"/>
            <a:srcRect/>
            <a:stretch>
              <a:fillRect/>
            </a:stretch>
          </p:blipFill>
          <p:spPr bwMode="auto">
            <a:xfrm>
              <a:off x="2471" y="3159"/>
              <a:ext cx="636" cy="1088"/>
            </a:xfrm>
            <a:prstGeom prst="rect">
              <a:avLst/>
            </a:prstGeom>
            <a:noFill/>
            <a:ln w="9525">
              <a:noFill/>
              <a:miter lim="800000"/>
              <a:headEnd/>
              <a:tailEnd/>
            </a:ln>
          </p:spPr>
        </p:pic>
        <p:sp>
          <p:nvSpPr>
            <p:cNvPr id="10" name="Rectangle 20"/>
            <p:cNvSpPr>
              <a:spLocks noChangeArrowheads="1"/>
            </p:cNvSpPr>
            <p:nvPr/>
          </p:nvSpPr>
          <p:spPr bwMode="auto">
            <a:xfrm>
              <a:off x="2568" y="3703"/>
              <a:ext cx="573" cy="720"/>
            </a:xfrm>
            <a:prstGeom prst="rect">
              <a:avLst/>
            </a:prstGeom>
            <a:noFill/>
            <a:ln w="9525">
              <a:noFill/>
              <a:miter lim="800000"/>
              <a:headEnd/>
              <a:tailEnd/>
            </a:ln>
            <a:effectLst/>
          </p:spPr>
          <p:txBody>
            <a:bodyPr lIns="92075" tIns="46038" rIns="92075" bIns="46038" anchor="ctr" anchorCtr="1"/>
            <a:lstStyle/>
            <a:p>
              <a:pPr algn="ctr">
                <a:defRPr/>
              </a:pPr>
              <a:r>
                <a:rPr lang="es-MX" sz="4000" b="1" dirty="0">
                  <a:solidFill>
                    <a:srgbClr val="C00000"/>
                  </a:solidFill>
                  <a:effectLst>
                    <a:outerShdw blurRad="38100" dist="38100" dir="2700000" algn="tl">
                      <a:srgbClr val="000000"/>
                    </a:outerShdw>
                  </a:effectLst>
                  <a:latin typeface="Arial Black" pitchFamily="34" charset="0"/>
                  <a:cs typeface="+mn-cs"/>
                </a:rPr>
                <a:t>3º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4" name="Group 21"/>
          <p:cNvGrpSpPr>
            <a:grpSpLocks/>
          </p:cNvGrpSpPr>
          <p:nvPr/>
        </p:nvGrpSpPr>
        <p:grpSpPr bwMode="auto">
          <a:xfrm>
            <a:off x="4211638" y="3747149"/>
            <a:ext cx="998821" cy="2159941"/>
            <a:chOff x="3288" y="2976"/>
            <a:chExt cx="670" cy="1449"/>
          </a:xfrm>
        </p:grpSpPr>
        <p:pic>
          <p:nvPicPr>
            <p:cNvPr id="12" name="Picture 22"/>
            <p:cNvPicPr>
              <a:picLocks noChangeAspect="1" noChangeArrowheads="1"/>
            </p:cNvPicPr>
            <p:nvPr/>
          </p:nvPicPr>
          <p:blipFill>
            <a:blip r:embed="rId6" cstate="print"/>
            <a:srcRect/>
            <a:stretch>
              <a:fillRect/>
            </a:stretch>
          </p:blipFill>
          <p:spPr bwMode="auto">
            <a:xfrm>
              <a:off x="3288" y="2976"/>
              <a:ext cx="635" cy="1270"/>
            </a:xfrm>
            <a:prstGeom prst="rect">
              <a:avLst/>
            </a:prstGeom>
            <a:noFill/>
            <a:ln w="9525">
              <a:noFill/>
              <a:miter lim="800000"/>
              <a:headEnd/>
              <a:tailEnd/>
            </a:ln>
          </p:spPr>
        </p:pic>
        <p:sp>
          <p:nvSpPr>
            <p:cNvPr id="13" name="Rectangle 23"/>
            <p:cNvSpPr>
              <a:spLocks noChangeArrowheads="1"/>
            </p:cNvSpPr>
            <p:nvPr/>
          </p:nvSpPr>
          <p:spPr bwMode="auto">
            <a:xfrm>
              <a:off x="3385" y="3705"/>
              <a:ext cx="573" cy="720"/>
            </a:xfrm>
            <a:prstGeom prst="rect">
              <a:avLst/>
            </a:prstGeom>
            <a:noFill/>
            <a:ln w="9525">
              <a:noFill/>
              <a:miter lim="800000"/>
              <a:headEnd/>
              <a:tailEnd/>
            </a:ln>
            <a:effectLst/>
          </p:spPr>
          <p:txBody>
            <a:bodyPr lIns="92075" tIns="46038" rIns="92075" bIns="46038" anchor="ctr" anchorCtr="1"/>
            <a:lstStyle/>
            <a:p>
              <a:pPr algn="ctr">
                <a:defRPr/>
              </a:pPr>
              <a:r>
                <a:rPr lang="es-MX" sz="4000" b="1" dirty="0">
                  <a:solidFill>
                    <a:srgbClr val="C00000"/>
                  </a:solidFill>
                  <a:effectLst>
                    <a:outerShdw blurRad="38100" dist="38100" dir="2700000" algn="tl">
                      <a:srgbClr val="000000"/>
                    </a:outerShdw>
                  </a:effectLst>
                  <a:latin typeface="Arial Black" pitchFamily="34" charset="0"/>
                  <a:cs typeface="+mn-cs"/>
                </a:rPr>
                <a:t>4º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5" name="Group 24"/>
          <p:cNvGrpSpPr>
            <a:grpSpLocks/>
          </p:cNvGrpSpPr>
          <p:nvPr/>
        </p:nvGrpSpPr>
        <p:grpSpPr bwMode="auto">
          <a:xfrm>
            <a:off x="5076819" y="3324349"/>
            <a:ext cx="878677" cy="2583039"/>
            <a:chOff x="4014" y="2705"/>
            <a:chExt cx="635" cy="1672"/>
          </a:xfrm>
        </p:grpSpPr>
        <p:pic>
          <p:nvPicPr>
            <p:cNvPr id="15" name="Picture 25"/>
            <p:cNvPicPr>
              <a:picLocks noChangeAspect="1" noChangeArrowheads="1"/>
            </p:cNvPicPr>
            <p:nvPr/>
          </p:nvPicPr>
          <p:blipFill>
            <a:blip r:embed="rId7" cstate="print"/>
            <a:srcRect/>
            <a:stretch>
              <a:fillRect/>
            </a:stretch>
          </p:blipFill>
          <p:spPr bwMode="auto">
            <a:xfrm>
              <a:off x="4014" y="2705"/>
              <a:ext cx="635" cy="1496"/>
            </a:xfrm>
            <a:prstGeom prst="rect">
              <a:avLst/>
            </a:prstGeom>
            <a:noFill/>
            <a:ln w="9525">
              <a:noFill/>
              <a:miter lim="800000"/>
              <a:headEnd/>
              <a:tailEnd/>
            </a:ln>
          </p:spPr>
        </p:pic>
        <p:sp>
          <p:nvSpPr>
            <p:cNvPr id="16" name="Rectangle 26"/>
            <p:cNvSpPr>
              <a:spLocks noChangeArrowheads="1"/>
            </p:cNvSpPr>
            <p:nvPr/>
          </p:nvSpPr>
          <p:spPr bwMode="auto">
            <a:xfrm>
              <a:off x="4065" y="3657"/>
              <a:ext cx="572" cy="720"/>
            </a:xfrm>
            <a:prstGeom prst="rect">
              <a:avLst/>
            </a:prstGeom>
            <a:noFill/>
            <a:ln w="9525">
              <a:noFill/>
              <a:miter lim="800000"/>
              <a:headEnd/>
              <a:tailEnd/>
            </a:ln>
            <a:effectLst/>
          </p:spPr>
          <p:txBody>
            <a:bodyPr lIns="92075" tIns="46038" rIns="92075" bIns="46038" anchor="ctr" anchorCtr="1"/>
            <a:lstStyle/>
            <a:p>
              <a:pPr algn="ctr">
                <a:defRPr/>
              </a:pPr>
              <a:r>
                <a:rPr lang="es-MX" sz="4000" b="1" dirty="0">
                  <a:solidFill>
                    <a:srgbClr val="C00000"/>
                  </a:solidFill>
                  <a:effectLst>
                    <a:outerShdw blurRad="38100" dist="38100" dir="2700000" algn="tl">
                      <a:srgbClr val="000000"/>
                    </a:outerShdw>
                  </a:effectLst>
                  <a:latin typeface="Arial Black" pitchFamily="34" charset="0"/>
                  <a:cs typeface="+mn-cs"/>
                </a:rPr>
                <a:t>5º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7" name="Group 36"/>
          <p:cNvGrpSpPr>
            <a:grpSpLocks/>
          </p:cNvGrpSpPr>
          <p:nvPr/>
        </p:nvGrpSpPr>
        <p:grpSpPr bwMode="auto">
          <a:xfrm>
            <a:off x="7308850" y="2564904"/>
            <a:ext cx="1009650" cy="3341196"/>
            <a:chOff x="4464" y="1889"/>
            <a:chExt cx="640" cy="2313"/>
          </a:xfrm>
        </p:grpSpPr>
        <p:pic>
          <p:nvPicPr>
            <p:cNvPr id="18" name="Picture 37"/>
            <p:cNvPicPr>
              <a:picLocks noChangeAspect="1" noChangeArrowheads="1"/>
            </p:cNvPicPr>
            <p:nvPr/>
          </p:nvPicPr>
          <p:blipFill>
            <a:blip r:embed="rId8" cstate="print"/>
            <a:srcRect/>
            <a:stretch>
              <a:fillRect/>
            </a:stretch>
          </p:blipFill>
          <p:spPr bwMode="auto">
            <a:xfrm>
              <a:off x="4464" y="1889"/>
              <a:ext cx="640" cy="2114"/>
            </a:xfrm>
            <a:prstGeom prst="rect">
              <a:avLst/>
            </a:prstGeom>
            <a:noFill/>
            <a:ln w="9525">
              <a:noFill/>
              <a:miter lim="800000"/>
              <a:headEnd/>
              <a:tailEnd/>
            </a:ln>
          </p:spPr>
        </p:pic>
        <p:sp>
          <p:nvSpPr>
            <p:cNvPr id="19" name="Rectangle 38"/>
            <p:cNvSpPr>
              <a:spLocks noChangeArrowheads="1"/>
            </p:cNvSpPr>
            <p:nvPr/>
          </p:nvSpPr>
          <p:spPr bwMode="auto">
            <a:xfrm>
              <a:off x="4552" y="3368"/>
              <a:ext cx="505" cy="834"/>
            </a:xfrm>
            <a:prstGeom prst="rect">
              <a:avLst/>
            </a:prstGeom>
            <a:noFill/>
            <a:ln w="9525">
              <a:noFill/>
              <a:miter lim="800000"/>
              <a:headEnd/>
              <a:tailEnd/>
            </a:ln>
            <a:effectLst/>
          </p:spPr>
          <p:txBody>
            <a:bodyPr lIns="92075" tIns="46038" rIns="92075" bIns="46038" anchor="ctr" anchorCtr="1"/>
            <a:lstStyle/>
            <a:p>
              <a:pPr algn="ctr">
                <a:defRPr/>
              </a:pPr>
              <a:r>
                <a:rPr lang="es-MX" sz="4000" b="1" dirty="0">
                  <a:solidFill>
                    <a:srgbClr val="C00000"/>
                  </a:solidFill>
                  <a:effectLst>
                    <a:outerShdw blurRad="38100" dist="38100" dir="2700000" algn="tl">
                      <a:srgbClr val="000000"/>
                    </a:outerShdw>
                  </a:effectLst>
                  <a:latin typeface="Arial Black" pitchFamily="34" charset="0"/>
                  <a:cs typeface="+mn-cs"/>
                </a:rPr>
                <a:t>2º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aphicFrame>
        <p:nvGraphicFramePr>
          <p:cNvPr id="20" name="Object 32"/>
          <p:cNvGraphicFramePr>
            <a:graphicFrameLocks noChangeAspect="1"/>
          </p:cNvGraphicFramePr>
          <p:nvPr>
            <p:extLst>
              <p:ext uri="{D42A27DB-BD31-4B8C-83A1-F6EECF244321}">
                <p14:modId xmlns:p14="http://schemas.microsoft.com/office/powerpoint/2010/main" val="3807683580"/>
              </p:ext>
            </p:extLst>
          </p:nvPr>
        </p:nvGraphicFramePr>
        <p:xfrm>
          <a:off x="781401" y="4545007"/>
          <a:ext cx="982663" cy="1079500"/>
        </p:xfrm>
        <a:graphic>
          <a:graphicData uri="http://schemas.openxmlformats.org/presentationml/2006/ole">
            <mc:AlternateContent xmlns:mc="http://schemas.openxmlformats.org/markup-compatibility/2006">
              <mc:Choice xmlns:v="urn:schemas-microsoft-com:vml" Requires="v">
                <p:oleObj spid="_x0000_s105476" name="Imagen de mapa de bits" r:id="rId9" imgW="1438095" imgH="1628571" progId="PBrush">
                  <p:embed/>
                </p:oleObj>
              </mc:Choice>
              <mc:Fallback>
                <p:oleObj name="Imagen de mapa de bits" r:id="rId9" imgW="1438095" imgH="1628571" progId="PBrush">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401" y="4545007"/>
                        <a:ext cx="9826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pSp>
        <p:nvGrpSpPr>
          <p:cNvPr id="8" name="Group 12"/>
          <p:cNvGrpSpPr>
            <a:grpSpLocks/>
          </p:cNvGrpSpPr>
          <p:nvPr/>
        </p:nvGrpSpPr>
        <p:grpSpPr bwMode="auto">
          <a:xfrm>
            <a:off x="1619250" y="4394799"/>
            <a:ext cx="967818" cy="1574800"/>
            <a:chOff x="930" y="3476"/>
            <a:chExt cx="675" cy="992"/>
          </a:xfrm>
        </p:grpSpPr>
        <p:pic>
          <p:nvPicPr>
            <p:cNvPr id="22" name="Picture 13"/>
            <p:cNvPicPr>
              <a:picLocks noChangeAspect="1" noChangeArrowheads="1"/>
            </p:cNvPicPr>
            <p:nvPr/>
          </p:nvPicPr>
          <p:blipFill>
            <a:blip r:embed="rId11" cstate="print"/>
            <a:srcRect/>
            <a:stretch>
              <a:fillRect/>
            </a:stretch>
          </p:blipFill>
          <p:spPr bwMode="auto">
            <a:xfrm>
              <a:off x="930" y="3476"/>
              <a:ext cx="654" cy="771"/>
            </a:xfrm>
            <a:prstGeom prst="rect">
              <a:avLst/>
            </a:prstGeom>
            <a:noFill/>
            <a:ln w="9525">
              <a:noFill/>
              <a:miter lim="800000"/>
              <a:headEnd/>
              <a:tailEnd/>
            </a:ln>
          </p:spPr>
        </p:pic>
        <p:sp>
          <p:nvSpPr>
            <p:cNvPr id="23" name="Rectangle 14"/>
            <p:cNvSpPr>
              <a:spLocks noChangeArrowheads="1"/>
            </p:cNvSpPr>
            <p:nvPr/>
          </p:nvSpPr>
          <p:spPr bwMode="auto">
            <a:xfrm>
              <a:off x="1031" y="3748"/>
              <a:ext cx="574" cy="720"/>
            </a:xfrm>
            <a:prstGeom prst="rect">
              <a:avLst/>
            </a:prstGeom>
            <a:noFill/>
            <a:ln w="9525">
              <a:noFill/>
              <a:miter lim="800000"/>
              <a:headEnd/>
              <a:tailEnd/>
            </a:ln>
            <a:effectLst/>
          </p:spPr>
          <p:txBody>
            <a:bodyPr lIns="92075" tIns="46038" rIns="92075" bIns="46038" anchor="ctr" anchorCtr="1"/>
            <a:lstStyle/>
            <a:p>
              <a:pPr algn="ctr">
                <a:defRPr/>
              </a:pPr>
              <a:r>
                <a:rPr lang="es-MX" sz="3600" b="1" dirty="0">
                  <a:solidFill>
                    <a:srgbClr val="C00000"/>
                  </a:solidFill>
                  <a:effectLst>
                    <a:outerShdw blurRad="38100" dist="38100" dir="2700000" algn="tl">
                      <a:srgbClr val="000000"/>
                    </a:outerShdw>
                  </a:effectLst>
                  <a:latin typeface="Arial Black" pitchFamily="34" charset="0"/>
                  <a:cs typeface="+mn-cs"/>
                </a:rPr>
                <a:t>1º</a:t>
              </a:r>
              <a:endParaRPr lang="es-ES" sz="36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11" name="Group 15"/>
          <p:cNvGrpSpPr>
            <a:grpSpLocks/>
          </p:cNvGrpSpPr>
          <p:nvPr/>
        </p:nvGrpSpPr>
        <p:grpSpPr bwMode="auto">
          <a:xfrm>
            <a:off x="2484438" y="4178899"/>
            <a:ext cx="1052512" cy="1719262"/>
            <a:chOff x="1111" y="391"/>
            <a:chExt cx="754" cy="1083"/>
          </a:xfrm>
        </p:grpSpPr>
        <p:pic>
          <p:nvPicPr>
            <p:cNvPr id="25" name="Picture 16"/>
            <p:cNvPicPr>
              <a:picLocks noChangeAspect="1" noChangeArrowheads="1"/>
            </p:cNvPicPr>
            <p:nvPr/>
          </p:nvPicPr>
          <p:blipFill>
            <a:blip r:embed="rId12" cstate="print"/>
            <a:srcRect/>
            <a:stretch>
              <a:fillRect/>
            </a:stretch>
          </p:blipFill>
          <p:spPr bwMode="auto">
            <a:xfrm>
              <a:off x="1111" y="391"/>
              <a:ext cx="681" cy="907"/>
            </a:xfrm>
            <a:prstGeom prst="rect">
              <a:avLst/>
            </a:prstGeom>
            <a:noFill/>
            <a:ln w="9525">
              <a:noFill/>
              <a:miter lim="800000"/>
              <a:headEnd/>
              <a:tailEnd/>
            </a:ln>
          </p:spPr>
        </p:pic>
        <p:sp>
          <p:nvSpPr>
            <p:cNvPr id="26" name="Rectangle 17"/>
            <p:cNvSpPr>
              <a:spLocks noChangeArrowheads="1"/>
            </p:cNvSpPr>
            <p:nvPr/>
          </p:nvSpPr>
          <p:spPr bwMode="auto">
            <a:xfrm>
              <a:off x="1292" y="754"/>
              <a:ext cx="573" cy="720"/>
            </a:xfrm>
            <a:prstGeom prst="rect">
              <a:avLst/>
            </a:prstGeom>
            <a:noFill/>
            <a:ln w="9525">
              <a:noFill/>
              <a:miter lim="800000"/>
              <a:headEnd/>
              <a:tailEnd/>
            </a:ln>
            <a:effectLst/>
          </p:spPr>
          <p:txBody>
            <a:bodyPr lIns="92075" tIns="46038" rIns="92075" bIns="46038" anchor="ctr" anchorCtr="1"/>
            <a:lstStyle/>
            <a:p>
              <a:pPr algn="ctr">
                <a:defRPr/>
              </a:pPr>
              <a:r>
                <a:rPr lang="es-MX" sz="4000" b="1">
                  <a:solidFill>
                    <a:srgbClr val="C00000"/>
                  </a:solidFill>
                  <a:effectLst>
                    <a:outerShdw blurRad="38100" dist="38100" dir="2700000" algn="tl">
                      <a:srgbClr val="000000"/>
                    </a:outerShdw>
                  </a:effectLst>
                  <a:latin typeface="Arial Black" pitchFamily="34" charset="0"/>
                  <a:cs typeface="+mn-cs"/>
                </a:rPr>
                <a:t>2º</a:t>
              </a:r>
              <a:endParaRPr lang="es-ES" sz="4000" b="1">
                <a:solidFill>
                  <a:srgbClr val="C00000"/>
                </a:solidFill>
                <a:effectLst>
                  <a:outerShdw blurRad="38100" dist="38100" dir="2700000" algn="tl">
                    <a:srgbClr val="000000"/>
                  </a:outerShdw>
                </a:effectLst>
                <a:latin typeface="Arial Black" pitchFamily="34" charset="0"/>
                <a:cs typeface="+mn-cs"/>
              </a:endParaRPr>
            </a:p>
          </p:txBody>
        </p:sp>
      </p:grpSp>
      <p:grpSp>
        <p:nvGrpSpPr>
          <p:cNvPr id="14" name="Group 61"/>
          <p:cNvGrpSpPr>
            <a:grpSpLocks/>
          </p:cNvGrpSpPr>
          <p:nvPr/>
        </p:nvGrpSpPr>
        <p:grpSpPr bwMode="auto">
          <a:xfrm>
            <a:off x="5867399" y="3099075"/>
            <a:ext cx="862025" cy="2681046"/>
            <a:chOff x="-976" y="1979"/>
            <a:chExt cx="544" cy="2117"/>
          </a:xfrm>
        </p:grpSpPr>
        <p:pic>
          <p:nvPicPr>
            <p:cNvPr id="28" name="Picture 56" descr="DSCF0132"/>
            <p:cNvPicPr>
              <a:picLocks noChangeAspect="1" noChangeArrowheads="1"/>
            </p:cNvPicPr>
            <p:nvPr/>
          </p:nvPicPr>
          <p:blipFill>
            <a:blip r:embed="rId13" cstate="print"/>
            <a:srcRect/>
            <a:stretch>
              <a:fillRect/>
            </a:stretch>
          </p:blipFill>
          <p:spPr bwMode="auto">
            <a:xfrm>
              <a:off x="-976" y="1979"/>
              <a:ext cx="544" cy="1996"/>
            </a:xfrm>
            <a:prstGeom prst="rect">
              <a:avLst/>
            </a:prstGeom>
            <a:noFill/>
            <a:ln w="9525">
              <a:noFill/>
              <a:miter lim="800000"/>
              <a:headEnd/>
              <a:tailEnd/>
            </a:ln>
          </p:spPr>
        </p:pic>
        <p:sp>
          <p:nvSpPr>
            <p:cNvPr id="29" name="Text Box 60"/>
            <p:cNvSpPr txBox="1">
              <a:spLocks noChangeArrowheads="1"/>
            </p:cNvSpPr>
            <p:nvPr/>
          </p:nvSpPr>
          <p:spPr bwMode="auto">
            <a:xfrm>
              <a:off x="-930" y="3537"/>
              <a:ext cx="461" cy="559"/>
            </a:xfrm>
            <a:prstGeom prst="rect">
              <a:avLst/>
            </a:prstGeom>
            <a:noFill/>
            <a:ln w="9525">
              <a:noFill/>
              <a:miter lim="800000"/>
              <a:headEnd/>
              <a:tailEnd/>
            </a:ln>
            <a:effectLst/>
          </p:spPr>
          <p:txBody>
            <a:bodyPr wrap="none">
              <a:spAutoFit/>
            </a:bodyPr>
            <a:lstStyle/>
            <a:p>
              <a:pPr>
                <a:defRPr/>
              </a:pPr>
              <a:r>
                <a:rPr lang="es-MX" sz="4000" b="1" dirty="0">
                  <a:solidFill>
                    <a:srgbClr val="C00000"/>
                  </a:solidFill>
                  <a:effectLst>
                    <a:outerShdw blurRad="38100" dist="38100" dir="2700000" algn="tl">
                      <a:srgbClr val="000000"/>
                    </a:outerShdw>
                  </a:effectLst>
                  <a:latin typeface="Arial Black" pitchFamily="34" charset="0"/>
                  <a:cs typeface="+mn-cs"/>
                </a:rPr>
                <a:t>6º</a:t>
              </a:r>
              <a:endParaRPr lang="es-ES" sz="40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17" name="Group 63"/>
          <p:cNvGrpSpPr>
            <a:grpSpLocks/>
          </p:cNvGrpSpPr>
          <p:nvPr/>
        </p:nvGrpSpPr>
        <p:grpSpPr bwMode="auto">
          <a:xfrm>
            <a:off x="8101013" y="2276872"/>
            <a:ext cx="1042987" cy="3313113"/>
            <a:chOff x="5988" y="1842"/>
            <a:chExt cx="657" cy="2087"/>
          </a:xfrm>
        </p:grpSpPr>
        <p:pic>
          <p:nvPicPr>
            <p:cNvPr id="31" name="Picture 54" descr="DSCF0124"/>
            <p:cNvPicPr>
              <a:picLocks noChangeAspect="1" noChangeArrowheads="1"/>
            </p:cNvPicPr>
            <p:nvPr/>
          </p:nvPicPr>
          <p:blipFill>
            <a:blip r:embed="rId14" cstate="print"/>
            <a:srcRect/>
            <a:stretch>
              <a:fillRect/>
            </a:stretch>
          </p:blipFill>
          <p:spPr bwMode="auto">
            <a:xfrm>
              <a:off x="5988" y="1842"/>
              <a:ext cx="657" cy="2087"/>
            </a:xfrm>
            <a:prstGeom prst="rect">
              <a:avLst/>
            </a:prstGeom>
            <a:noFill/>
            <a:ln w="9525">
              <a:noFill/>
              <a:miter lim="800000"/>
              <a:headEnd/>
              <a:tailEnd/>
            </a:ln>
          </p:spPr>
        </p:pic>
        <p:sp>
          <p:nvSpPr>
            <p:cNvPr id="32" name="Text Box 62"/>
            <p:cNvSpPr txBox="1">
              <a:spLocks noChangeArrowheads="1"/>
            </p:cNvSpPr>
            <p:nvPr/>
          </p:nvSpPr>
          <p:spPr bwMode="auto">
            <a:xfrm>
              <a:off x="6132" y="3524"/>
              <a:ext cx="423" cy="404"/>
            </a:xfrm>
            <a:prstGeom prst="rect">
              <a:avLst/>
            </a:prstGeom>
            <a:noFill/>
            <a:ln w="9525">
              <a:noFill/>
              <a:miter lim="800000"/>
              <a:headEnd/>
              <a:tailEnd/>
            </a:ln>
            <a:effectLst/>
          </p:spPr>
          <p:txBody>
            <a:bodyPr wrap="none">
              <a:spAutoFit/>
            </a:bodyPr>
            <a:lstStyle/>
            <a:p>
              <a:pPr>
                <a:defRPr/>
              </a:pPr>
              <a:r>
                <a:rPr kumimoji="1" lang="es-MX" sz="3600" b="1" dirty="0">
                  <a:solidFill>
                    <a:srgbClr val="C00000"/>
                  </a:solidFill>
                  <a:effectLst>
                    <a:outerShdw blurRad="38100" dist="38100" dir="2700000" algn="tl">
                      <a:srgbClr val="000000"/>
                    </a:outerShdw>
                  </a:effectLst>
                  <a:latin typeface="Arial Black" pitchFamily="34" charset="0"/>
                  <a:cs typeface="+mn-cs"/>
                </a:rPr>
                <a:t>3º</a:t>
              </a:r>
              <a:endParaRPr kumimoji="1" lang="es-ES" sz="3600" b="1" dirty="0">
                <a:solidFill>
                  <a:srgbClr val="C00000"/>
                </a:solidFill>
                <a:effectLst>
                  <a:outerShdw blurRad="38100" dist="38100" dir="2700000" algn="tl">
                    <a:srgbClr val="000000"/>
                  </a:outerShdw>
                </a:effectLst>
                <a:latin typeface="Arial Black" pitchFamily="34" charset="0"/>
                <a:cs typeface="+mn-cs"/>
              </a:endParaRPr>
            </a:p>
          </p:txBody>
        </p:sp>
      </p:grpSp>
      <p:grpSp>
        <p:nvGrpSpPr>
          <p:cNvPr id="21" name="38 Grupo"/>
          <p:cNvGrpSpPr/>
          <p:nvPr/>
        </p:nvGrpSpPr>
        <p:grpSpPr>
          <a:xfrm>
            <a:off x="6660232" y="2811043"/>
            <a:ext cx="676788" cy="2925972"/>
            <a:chOff x="6660232" y="3273233"/>
            <a:chExt cx="676788" cy="3157497"/>
          </a:xfrm>
        </p:grpSpPr>
        <p:pic>
          <p:nvPicPr>
            <p:cNvPr id="34" name="33 Imagen" descr="superior.jpg"/>
            <p:cNvPicPr>
              <a:picLocks noChangeAspect="1"/>
            </p:cNvPicPr>
            <p:nvPr/>
          </p:nvPicPr>
          <p:blipFill>
            <a:blip r:embed="rId15" cstate="print"/>
            <a:srcRect l="83085" r="11225"/>
            <a:stretch>
              <a:fillRect/>
            </a:stretch>
          </p:blipFill>
          <p:spPr>
            <a:xfrm>
              <a:off x="6660232" y="3273233"/>
              <a:ext cx="648072" cy="3036087"/>
            </a:xfrm>
            <a:prstGeom prst="rect">
              <a:avLst/>
            </a:prstGeom>
          </p:spPr>
        </p:pic>
        <p:sp>
          <p:nvSpPr>
            <p:cNvPr id="35" name="34 Rectángulo"/>
            <p:cNvSpPr/>
            <p:nvPr/>
          </p:nvSpPr>
          <p:spPr>
            <a:xfrm>
              <a:off x="6660232" y="5733256"/>
              <a:ext cx="676788" cy="697474"/>
            </a:xfrm>
            <a:prstGeom prst="rect">
              <a:avLst/>
            </a:prstGeom>
          </p:spPr>
          <p:txBody>
            <a:bodyPr wrap="none">
              <a:spAutoFit/>
            </a:bodyPr>
            <a:lstStyle/>
            <a:p>
              <a:r>
                <a:rPr lang="es-MX" sz="3600" b="1" dirty="0" smtClean="0">
                  <a:solidFill>
                    <a:srgbClr val="C00000"/>
                  </a:solidFill>
                  <a:effectLst>
                    <a:outerShdw blurRad="38100" dist="38100" dir="2700000" algn="tl">
                      <a:srgbClr val="000000"/>
                    </a:outerShdw>
                  </a:effectLst>
                  <a:latin typeface="Arial Black" pitchFamily="34" charset="0"/>
                </a:rPr>
                <a:t>1º</a:t>
              </a:r>
              <a:endParaRPr lang="es-MX" sz="3600" b="1" dirty="0">
                <a:solidFill>
                  <a:srgbClr val="C00000"/>
                </a:solidFill>
              </a:endParaRPr>
            </a:p>
          </p:txBody>
        </p:sp>
      </p:grpSp>
      <p:sp>
        <p:nvSpPr>
          <p:cNvPr id="36" name="Rectangle 27"/>
          <p:cNvSpPr>
            <a:spLocks noChangeArrowheads="1"/>
          </p:cNvSpPr>
          <p:nvPr/>
        </p:nvSpPr>
        <p:spPr bwMode="auto">
          <a:xfrm>
            <a:off x="467545" y="5880104"/>
            <a:ext cx="2161356" cy="40481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pPr>
            <a:r>
              <a:rPr lang="es-MX" sz="2000" b="1" dirty="0">
                <a:solidFill>
                  <a:srgbClr val="C00000"/>
                </a:solidFill>
                <a:latin typeface="Arial" pitchFamily="34" charset="0"/>
                <a:cs typeface="Arial" pitchFamily="34" charset="0"/>
              </a:rPr>
              <a:t>PREESCOLAR</a:t>
            </a:r>
            <a:endParaRPr lang="es-ES" sz="2000" b="1" dirty="0">
              <a:solidFill>
                <a:srgbClr val="C00000"/>
              </a:solidFill>
              <a:latin typeface="Arial" pitchFamily="34" charset="0"/>
              <a:cs typeface="Arial" pitchFamily="34" charset="0"/>
            </a:endParaRPr>
          </a:p>
        </p:txBody>
      </p:sp>
      <p:sp>
        <p:nvSpPr>
          <p:cNvPr id="37" name="Rectangle 28"/>
          <p:cNvSpPr>
            <a:spLocks noChangeArrowheads="1"/>
          </p:cNvSpPr>
          <p:nvPr/>
        </p:nvSpPr>
        <p:spPr bwMode="auto">
          <a:xfrm>
            <a:off x="3542039" y="5837625"/>
            <a:ext cx="1871662" cy="40481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pPr>
            <a:r>
              <a:rPr lang="es-MX" sz="2000" b="1" dirty="0">
                <a:solidFill>
                  <a:srgbClr val="C00000"/>
                </a:solidFill>
                <a:latin typeface="Arial" pitchFamily="34" charset="0"/>
                <a:cs typeface="Arial" pitchFamily="34" charset="0"/>
              </a:rPr>
              <a:t>PRIMARIA</a:t>
            </a:r>
            <a:endParaRPr lang="es-ES" sz="2000" b="1" dirty="0">
              <a:solidFill>
                <a:srgbClr val="C00000"/>
              </a:solidFill>
              <a:latin typeface="Arial" pitchFamily="34" charset="0"/>
              <a:cs typeface="Arial" pitchFamily="34" charset="0"/>
            </a:endParaRPr>
          </a:p>
        </p:txBody>
      </p:sp>
      <p:sp>
        <p:nvSpPr>
          <p:cNvPr id="38" name="Rectangle 29"/>
          <p:cNvSpPr>
            <a:spLocks noChangeArrowheads="1"/>
          </p:cNvSpPr>
          <p:nvPr/>
        </p:nvSpPr>
        <p:spPr bwMode="auto">
          <a:xfrm>
            <a:off x="6842874" y="5837625"/>
            <a:ext cx="2121614" cy="40481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pPr>
            <a:r>
              <a:rPr lang="es-MX" sz="2000" b="1" dirty="0">
                <a:solidFill>
                  <a:srgbClr val="C00000"/>
                </a:solidFill>
                <a:latin typeface="Arial" pitchFamily="34" charset="0"/>
                <a:cs typeface="Arial" pitchFamily="34" charset="0"/>
              </a:rPr>
              <a:t>SECUNDARIA</a:t>
            </a:r>
            <a:endParaRPr lang="es-ES" sz="2000" b="1" dirty="0">
              <a:solidFill>
                <a:srgbClr val="C00000"/>
              </a:solidFill>
              <a:latin typeface="Arial" pitchFamily="34" charset="0"/>
              <a:cs typeface="Arial" pitchFamily="34" charset="0"/>
            </a:endParaRPr>
          </a:p>
        </p:txBody>
      </p:sp>
      <p:sp>
        <p:nvSpPr>
          <p:cNvPr id="39" name="Line 42"/>
          <p:cNvSpPr>
            <a:spLocks noChangeShapeType="1"/>
          </p:cNvSpPr>
          <p:nvPr/>
        </p:nvSpPr>
        <p:spPr bwMode="auto">
          <a:xfrm>
            <a:off x="1042988" y="5735641"/>
            <a:ext cx="7921625" cy="0"/>
          </a:xfrm>
          <a:prstGeom prst="line">
            <a:avLst/>
          </a:prstGeom>
          <a:noFill/>
          <a:ln w="76200">
            <a:solidFill>
              <a:schemeClr val="tx1"/>
            </a:solidFill>
            <a:round/>
            <a:headEnd/>
            <a:tailEnd/>
          </a:ln>
        </p:spPr>
        <p:txBody>
          <a:bodyPr/>
          <a:lstStyle/>
          <a:p>
            <a:endParaRPr lang="es-MX" b="1"/>
          </a:p>
        </p:txBody>
      </p:sp>
      <p:sp>
        <p:nvSpPr>
          <p:cNvPr id="40" name="39 CuadroTexto"/>
          <p:cNvSpPr txBox="1"/>
          <p:nvPr/>
        </p:nvSpPr>
        <p:spPr>
          <a:xfrm>
            <a:off x="899592" y="2708920"/>
            <a:ext cx="4680520" cy="461665"/>
          </a:xfrm>
          <a:prstGeom prst="rect">
            <a:avLst/>
          </a:prstGeom>
          <a:solidFill>
            <a:srgbClr val="0070C0"/>
          </a:solidFill>
        </p:spPr>
        <p:txBody>
          <a:bodyPr wrap="square" rtlCol="0">
            <a:spAutoFit/>
          </a:bodyPr>
          <a:lstStyle/>
          <a:p>
            <a:pPr algn="ctr"/>
            <a:r>
              <a:rPr lang="es-MX" sz="2400" b="1" cap="small" dirty="0" smtClean="0">
                <a:solidFill>
                  <a:schemeClr val="bg1"/>
                </a:solidFill>
                <a:cs typeface="Arial" pitchFamily="34" charset="0"/>
              </a:rPr>
              <a:t>Articulación de la Educación Básica</a:t>
            </a:r>
            <a:endParaRPr lang="es-MX" sz="2400" dirty="0" smtClean="0">
              <a:solidFill>
                <a:schemeClr val="bg1"/>
              </a:solidFill>
              <a:cs typeface="Arial" pitchFamily="34" charset="0"/>
            </a:endParaRPr>
          </a:p>
        </p:txBody>
      </p:sp>
      <p:sp>
        <p:nvSpPr>
          <p:cNvPr id="41" name="Text Box 5"/>
          <p:cNvSpPr txBox="1">
            <a:spLocks noChangeArrowheads="1"/>
          </p:cNvSpPr>
          <p:nvPr/>
        </p:nvSpPr>
        <p:spPr bwMode="auto">
          <a:xfrm>
            <a:off x="2051720" y="548680"/>
            <a:ext cx="6538912"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800" b="1" i="0" u="none" strike="noStrike" cap="none" normalizeH="0" baseline="0" dirty="0" smtClean="0">
                <a:ln>
                  <a:noFill/>
                </a:ln>
                <a:solidFill>
                  <a:srgbClr val="004BE2"/>
                </a:solidFill>
                <a:effectLst>
                  <a:outerShdw blurRad="38100" dist="38100" dir="2700000" algn="tl">
                    <a:srgbClr val="C0C0C0"/>
                  </a:outerShdw>
                </a:effectLst>
                <a:latin typeface="+mj-lt"/>
                <a:cs typeface="Arial" pitchFamily="34" charset="0"/>
              </a:rPr>
              <a:t>COORDINACIÓN DE EDUCACIÓN BÁSICA</a:t>
            </a:r>
          </a:p>
          <a:p>
            <a:pPr marL="0" marR="0" lvl="0" indent="0" algn="ctr" defTabSz="914400" rtl="0" eaLnBrk="1" fontAlgn="base" latinLnBrk="0" hangingPunct="1">
              <a:lnSpc>
                <a:spcPct val="100000"/>
              </a:lnSpc>
              <a:spcBef>
                <a:spcPct val="0"/>
              </a:spcBef>
              <a:buClrTx/>
              <a:buSzTx/>
              <a:buFontTx/>
              <a:buNone/>
              <a:tabLst/>
            </a:pPr>
            <a:r>
              <a:rPr lang="es-MX" b="1" dirty="0" smtClean="0">
                <a:solidFill>
                  <a:srgbClr val="004BE2"/>
                </a:solidFill>
                <a:effectLst>
                  <a:outerShdw blurRad="38100" dist="38100" dir="2700000" algn="tl">
                    <a:srgbClr val="C0C0C0"/>
                  </a:outerShdw>
                </a:effectLst>
                <a:latin typeface="+mj-lt"/>
                <a:cs typeface="Arial" pitchFamily="34" charset="0"/>
              </a:rPr>
              <a:t>DIRECCIÓN GENERAL DE EDUCACIÓN PREESCOLAR</a:t>
            </a:r>
          </a:p>
          <a:p>
            <a:pPr marL="0" marR="0" lvl="0" indent="0" algn="ctr" defTabSz="914400" rtl="0" eaLnBrk="1" fontAlgn="base" latinLnBrk="0" hangingPunct="1">
              <a:lnSpc>
                <a:spcPct val="100000"/>
              </a:lnSpc>
              <a:spcBef>
                <a:spcPct val="0"/>
              </a:spcBef>
              <a:buClrTx/>
              <a:buSzTx/>
              <a:buFontTx/>
              <a:buNone/>
              <a:tabLst/>
            </a:pPr>
            <a:r>
              <a:rPr kumimoji="0" lang="es-MX" sz="1800" b="1" i="0" u="none" strike="noStrike" cap="none" normalizeH="0" baseline="0" dirty="0" smtClean="0">
                <a:ln>
                  <a:noFill/>
                </a:ln>
                <a:solidFill>
                  <a:srgbClr val="004BE2"/>
                </a:solidFill>
                <a:effectLst>
                  <a:outerShdw blurRad="38100" dist="38100" dir="2700000" algn="tl">
                    <a:srgbClr val="C0C0C0"/>
                  </a:outerShdw>
                </a:effectLst>
                <a:latin typeface="+mj-lt"/>
                <a:cs typeface="Arial" pitchFamily="34" charset="0"/>
              </a:rPr>
              <a:t>DIRECCIÓN</a:t>
            </a:r>
            <a:r>
              <a:rPr kumimoji="0" lang="es-MX" sz="1800" b="1" i="0" u="none" strike="noStrike" cap="none" normalizeH="0" dirty="0" smtClean="0">
                <a:ln>
                  <a:noFill/>
                </a:ln>
                <a:solidFill>
                  <a:srgbClr val="004BE2"/>
                </a:solidFill>
                <a:effectLst>
                  <a:outerShdw blurRad="38100" dist="38100" dir="2700000" algn="tl">
                    <a:srgbClr val="C0C0C0"/>
                  </a:outerShdw>
                </a:effectLst>
                <a:latin typeface="+mj-lt"/>
                <a:cs typeface="Arial" pitchFamily="34" charset="0"/>
              </a:rPr>
              <a:t> GENERAL DE EDUCACIÓN PRIMARIA</a:t>
            </a:r>
            <a:endParaRPr kumimoji="0" lang="es-MX" sz="1800" b="1" i="0" u="none" strike="noStrike" cap="none" normalizeH="0" baseline="0" dirty="0" smtClean="0">
              <a:ln>
                <a:noFill/>
              </a:ln>
              <a:solidFill>
                <a:srgbClr val="004BE2"/>
              </a:solidFill>
              <a:effectLst>
                <a:outerShdw blurRad="38100" dist="38100" dir="2700000" algn="tl">
                  <a:srgbClr val="C0C0C0"/>
                </a:outerShdw>
              </a:effectLst>
              <a:latin typeface="+mj-lt"/>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s-MX" sz="1800" b="1" i="0" u="none" strike="noStrike" cap="none" normalizeH="0" baseline="0" dirty="0" smtClean="0">
                <a:ln>
                  <a:noFill/>
                </a:ln>
                <a:solidFill>
                  <a:srgbClr val="004BE2"/>
                </a:solidFill>
                <a:effectLst>
                  <a:outerShdw blurRad="38100" dist="38100" dir="2700000" algn="tl">
                    <a:srgbClr val="C0C0C0"/>
                  </a:outerShdw>
                </a:effectLst>
                <a:latin typeface="+mj-lt"/>
                <a:cs typeface="Arial" pitchFamily="34" charset="0"/>
              </a:rPr>
              <a:t>DIRECCIÓN GENERAL DE EDUCACIÓN</a:t>
            </a:r>
            <a:r>
              <a:rPr kumimoji="0" lang="es-MX" sz="2000" b="1" i="0" u="none" strike="noStrike" cap="none" normalizeH="0" baseline="0" dirty="0" smtClean="0">
                <a:ln>
                  <a:noFill/>
                </a:ln>
                <a:solidFill>
                  <a:srgbClr val="004BE2"/>
                </a:solidFill>
                <a:effectLst>
                  <a:outerShdw blurRad="38100" dist="38100" dir="2700000" algn="tl">
                    <a:srgbClr val="C0C0C0"/>
                  </a:outerShdw>
                </a:effectLst>
                <a:latin typeface="+mj-lt"/>
                <a:cs typeface="Arial" pitchFamily="34" charset="0"/>
              </a:rPr>
              <a:t> </a:t>
            </a:r>
            <a:r>
              <a:rPr kumimoji="0" lang="es-MX" sz="1800" b="1" i="0" u="none" strike="noStrike" cap="none" normalizeH="0" baseline="0" dirty="0" smtClean="0">
                <a:ln>
                  <a:noFill/>
                </a:ln>
                <a:solidFill>
                  <a:srgbClr val="004BE2"/>
                </a:solidFill>
                <a:effectLst>
                  <a:outerShdw blurRad="38100" dist="38100" dir="2700000" algn="tl">
                    <a:srgbClr val="C0C0C0"/>
                  </a:outerShdw>
                </a:effectLst>
                <a:latin typeface="+mj-lt"/>
                <a:cs typeface="Arial" pitchFamily="34" charset="0"/>
              </a:rPr>
              <a:t>SECUNDARIA</a:t>
            </a:r>
            <a:endParaRPr kumimoji="0" lang="es-MX" sz="2000" b="1" i="0" u="none" strike="noStrike" cap="none" normalizeH="0" baseline="0" dirty="0" smtClean="0">
              <a:ln>
                <a:noFill/>
              </a:ln>
              <a:solidFill>
                <a:srgbClr val="004BE2"/>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rgbClr val="0033CC"/>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rgbClr val="0033CC"/>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rgbClr val="0033CC"/>
              </a:solidFill>
              <a:effectLst/>
              <a:latin typeface="+mj-lt"/>
              <a:cs typeface="Arial" pitchFamily="34" charset="0"/>
            </a:endParaRPr>
          </a:p>
        </p:txBody>
      </p:sp>
      <p:sp>
        <p:nvSpPr>
          <p:cNvPr id="42" name="41 CuadroTexto"/>
          <p:cNvSpPr txBox="1"/>
          <p:nvPr/>
        </p:nvSpPr>
        <p:spPr>
          <a:xfrm>
            <a:off x="1428728" y="3214686"/>
            <a:ext cx="2332242" cy="461665"/>
          </a:xfrm>
          <a:prstGeom prst="rect">
            <a:avLst/>
          </a:prstGeom>
          <a:noFill/>
        </p:spPr>
        <p:txBody>
          <a:bodyPr wrap="none" rtlCol="0">
            <a:spAutoFit/>
          </a:bodyPr>
          <a:lstStyle/>
          <a:p>
            <a:r>
              <a:rPr lang="es-ES" sz="2400" b="1" dirty="0" smtClean="0"/>
              <a:t>TERCERA SESION</a:t>
            </a:r>
            <a:endParaRPr lang="es-E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0" y="9525"/>
            <a:ext cx="9144000" cy="539155"/>
          </a:xfrm>
          <a:prstGeom prst="rect">
            <a:avLst/>
          </a:prstGeom>
          <a:solidFill>
            <a:srgbClr val="4BACC6"/>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5" name="Rectangle 4"/>
          <p:cNvSpPr>
            <a:spLocks noChangeArrowheads="1"/>
          </p:cNvSpPr>
          <p:nvPr/>
        </p:nvSpPr>
        <p:spPr bwMode="auto">
          <a:xfrm>
            <a:off x="0" y="6165304"/>
            <a:ext cx="9144000" cy="692696"/>
          </a:xfrm>
          <a:prstGeom prst="rect">
            <a:avLst/>
          </a:prstGeom>
          <a:solidFill>
            <a:srgbClr val="4BACC6"/>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027" name="Rectangle 3"/>
          <p:cNvSpPr>
            <a:spLocks noChangeArrowheads="1"/>
          </p:cNvSpPr>
          <p:nvPr/>
        </p:nvSpPr>
        <p:spPr bwMode="auto">
          <a:xfrm flipH="1">
            <a:off x="8558068" y="-1"/>
            <a:ext cx="46380" cy="6858001"/>
          </a:xfrm>
          <a:prstGeom prst="rect">
            <a:avLst/>
          </a:prstGeom>
          <a:solidFill>
            <a:srgbClr val="FFFFFF"/>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6" name="Rectangle 3"/>
          <p:cNvSpPr>
            <a:spLocks noChangeArrowheads="1"/>
          </p:cNvSpPr>
          <p:nvPr/>
        </p:nvSpPr>
        <p:spPr bwMode="auto">
          <a:xfrm flipH="1">
            <a:off x="467544" y="-1"/>
            <a:ext cx="46380" cy="6858001"/>
          </a:xfrm>
          <a:prstGeom prst="rect">
            <a:avLst/>
          </a:prstGeom>
          <a:solidFill>
            <a:srgbClr val="FFFFFF"/>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s-MX"/>
          </a:p>
        </p:txBody>
      </p:sp>
      <p:pic>
        <p:nvPicPr>
          <p:cNvPr id="7" name="Picture 4"/>
          <p:cNvPicPr>
            <a:picLocks noChangeAspect="1" noChangeArrowheads="1"/>
          </p:cNvPicPr>
          <p:nvPr/>
        </p:nvPicPr>
        <p:blipFill>
          <a:blip r:embed="rId2" cstate="print"/>
          <a:srcRect/>
          <a:stretch>
            <a:fillRect/>
          </a:stretch>
        </p:blipFill>
        <p:spPr bwMode="auto">
          <a:xfrm>
            <a:off x="0" y="0"/>
            <a:ext cx="2080412" cy="548680"/>
          </a:xfrm>
          <a:prstGeom prst="rect">
            <a:avLst/>
          </a:prstGeom>
          <a:noFill/>
          <a:ln w="9525">
            <a:noFill/>
            <a:miter lim="800000"/>
            <a:headEnd/>
            <a:tailEnd/>
          </a:ln>
        </p:spPr>
      </p:pic>
      <p:pic>
        <p:nvPicPr>
          <p:cNvPr id="8" name="Picture 7" descr="http://4.bp.blogspot.com/_P41xGBXpWDM/ScHC5oa-SUI/AAAAAAAADeE/Z9d7zug28gM/s400/aulas.jpg"/>
          <p:cNvPicPr>
            <a:picLocks noChangeAspect="1" noChangeArrowheads="1"/>
          </p:cNvPicPr>
          <p:nvPr/>
        </p:nvPicPr>
        <p:blipFill>
          <a:blip r:embed="rId3" cstate="print"/>
          <a:srcRect/>
          <a:stretch>
            <a:fillRect/>
          </a:stretch>
        </p:blipFill>
        <p:spPr bwMode="auto">
          <a:xfrm>
            <a:off x="684213" y="6165850"/>
            <a:ext cx="857250" cy="642938"/>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5435600" y="6213475"/>
            <a:ext cx="720725" cy="644525"/>
          </a:xfrm>
          <a:prstGeom prst="rect">
            <a:avLst/>
          </a:prstGeom>
          <a:noFill/>
          <a:ln w="9525">
            <a:noFill/>
            <a:miter lim="800000"/>
            <a:headEnd/>
            <a:tailEnd/>
          </a:ln>
        </p:spPr>
      </p:pic>
      <p:sp>
        <p:nvSpPr>
          <p:cNvPr id="12" name="11 CuadroTexto"/>
          <p:cNvSpPr txBox="1"/>
          <p:nvPr/>
        </p:nvSpPr>
        <p:spPr>
          <a:xfrm>
            <a:off x="857224" y="1142984"/>
            <a:ext cx="7500990" cy="4339650"/>
          </a:xfrm>
          <a:prstGeom prst="rect">
            <a:avLst/>
          </a:prstGeom>
          <a:noFill/>
        </p:spPr>
        <p:txBody>
          <a:bodyPr wrap="square" rtlCol="0">
            <a:spAutoFit/>
          </a:bodyPr>
          <a:lstStyle/>
          <a:p>
            <a:pPr algn="ctr"/>
            <a:r>
              <a:rPr lang="es-ES_tradnl" sz="3200" b="1" i="1" dirty="0" smtClean="0"/>
              <a:t>La Utopía</a:t>
            </a:r>
          </a:p>
          <a:p>
            <a:pPr algn="ctr"/>
            <a:endParaRPr lang="es-ES" sz="2800" dirty="0" smtClean="0"/>
          </a:p>
          <a:p>
            <a:r>
              <a:rPr lang="es-ES_tradnl" sz="2400" b="1" i="1" dirty="0" smtClean="0"/>
              <a:t>Ella está en el horizonte, dice </a:t>
            </a:r>
            <a:r>
              <a:rPr lang="es-ES_tradnl" sz="2400" b="1" i="1" dirty="0" err="1" smtClean="0"/>
              <a:t>Fernado</a:t>
            </a:r>
            <a:r>
              <a:rPr lang="es-ES_tradnl" sz="2400" b="1" i="1" dirty="0" smtClean="0"/>
              <a:t> </a:t>
            </a:r>
            <a:r>
              <a:rPr lang="es-ES_tradnl" sz="2400" b="1" i="1" dirty="0" err="1" smtClean="0"/>
              <a:t>Birri</a:t>
            </a:r>
            <a:r>
              <a:rPr lang="es-ES_tradnl" sz="2400" b="1" i="1" dirty="0" smtClean="0"/>
              <a:t>.</a:t>
            </a:r>
            <a:endParaRPr lang="es-ES" sz="2400" dirty="0" smtClean="0"/>
          </a:p>
          <a:p>
            <a:r>
              <a:rPr lang="es-ES_tradnl" sz="2400" b="1" i="1" dirty="0" smtClean="0"/>
              <a:t>Me acerco dos pasos, ella se aleja dos pasos.</a:t>
            </a:r>
            <a:endParaRPr lang="es-ES" sz="2400" dirty="0" smtClean="0"/>
          </a:p>
          <a:p>
            <a:r>
              <a:rPr lang="es-ES_tradnl" sz="2400" b="1" i="1" dirty="0" smtClean="0"/>
              <a:t>Camino diez pasos y el horizonte se corre diez pasos más allá.</a:t>
            </a:r>
            <a:endParaRPr lang="es-ES" sz="2400" dirty="0" smtClean="0"/>
          </a:p>
          <a:p>
            <a:r>
              <a:rPr lang="es-ES_tradnl" sz="2400" b="1" i="1" dirty="0" smtClean="0"/>
              <a:t>Por mucho que yo camine, nunca la alcanzaré</a:t>
            </a:r>
            <a:endParaRPr lang="es-ES" sz="2400" dirty="0" smtClean="0"/>
          </a:p>
          <a:p>
            <a:r>
              <a:rPr lang="es-ES_tradnl" sz="2400" b="1" i="1" dirty="0" smtClean="0"/>
              <a:t>¿Para qué sirve la utopía?</a:t>
            </a:r>
            <a:endParaRPr lang="es-ES" sz="2400" dirty="0" smtClean="0"/>
          </a:p>
          <a:p>
            <a:r>
              <a:rPr lang="es-ES_tradnl" sz="2400" b="1" i="1" dirty="0" smtClean="0"/>
              <a:t>Para eso sirve, para caminar….</a:t>
            </a:r>
          </a:p>
          <a:p>
            <a:endParaRPr lang="es-ES" sz="2400" dirty="0" smtClean="0"/>
          </a:p>
          <a:p>
            <a:pPr algn="r"/>
            <a:r>
              <a:rPr lang="es-ES_tradnl" sz="2400" b="1" i="1" dirty="0" smtClean="0"/>
              <a:t>Eduardo Galeano</a:t>
            </a:r>
            <a:endParaRPr lang="es-E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0" y="0"/>
            <a:ext cx="2080412" cy="548680"/>
          </a:xfrm>
          <a:prstGeom prst="rect">
            <a:avLst/>
          </a:prstGeom>
          <a:noFill/>
          <a:ln w="9525">
            <a:noFill/>
            <a:miter lim="800000"/>
            <a:headEnd/>
            <a:tailEnd/>
          </a:ln>
        </p:spPr>
      </p:pic>
      <p:sp>
        <p:nvSpPr>
          <p:cNvPr id="5" name="4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MX" sz="3200" b="1" dirty="0" smtClean="0">
                <a:solidFill>
                  <a:schemeClr val="bg1"/>
                </a:solidFill>
              </a:rPr>
              <a:t>Tema</a:t>
            </a:r>
            <a:endParaRPr lang="es-MX" sz="3200" b="1" dirty="0">
              <a:solidFill>
                <a:schemeClr val="bg1"/>
              </a:solidFill>
            </a:endParaRPr>
          </a:p>
        </p:txBody>
      </p:sp>
      <p:pic>
        <p:nvPicPr>
          <p:cNvPr id="6" name="Picture 8"/>
          <p:cNvPicPr>
            <a:picLocks noChangeAspect="1" noChangeArrowheads="1"/>
          </p:cNvPicPr>
          <p:nvPr/>
        </p:nvPicPr>
        <p:blipFill>
          <a:blip r:embed="rId3" cstate="print"/>
          <a:srcRect/>
          <a:stretch>
            <a:fillRect/>
          </a:stretch>
        </p:blipFill>
        <p:spPr bwMode="auto">
          <a:xfrm>
            <a:off x="5364088" y="6213475"/>
            <a:ext cx="720725" cy="644525"/>
          </a:xfrm>
          <a:prstGeom prst="rect">
            <a:avLst/>
          </a:prstGeom>
          <a:noFill/>
          <a:ln w="9525">
            <a:noFill/>
            <a:miter lim="800000"/>
            <a:headEnd/>
            <a:tailEnd/>
          </a:ln>
        </p:spPr>
      </p:pic>
      <p:sp>
        <p:nvSpPr>
          <p:cNvPr id="7" name="6 CuadroTexto"/>
          <p:cNvSpPr txBox="1"/>
          <p:nvPr/>
        </p:nvSpPr>
        <p:spPr>
          <a:xfrm>
            <a:off x="785786" y="1500174"/>
            <a:ext cx="8001056" cy="4185761"/>
          </a:xfrm>
          <a:prstGeom prst="rect">
            <a:avLst/>
          </a:prstGeom>
          <a:noFill/>
        </p:spPr>
        <p:txBody>
          <a:bodyPr wrap="square" rtlCol="0">
            <a:spAutoFit/>
          </a:bodyPr>
          <a:lstStyle/>
          <a:p>
            <a:pPr algn="just"/>
            <a:r>
              <a:rPr lang="es-ES" sz="3200" b="1" dirty="0" smtClean="0"/>
              <a:t>PRINCIPIOS PEDAGOGICOS</a:t>
            </a:r>
            <a:r>
              <a:rPr lang="es-ES" sz="3200" dirty="0" smtClean="0"/>
              <a:t>.</a:t>
            </a:r>
          </a:p>
          <a:p>
            <a:pPr algn="just"/>
            <a:endParaRPr lang="es-ES" sz="3200" dirty="0" smtClean="0"/>
          </a:p>
          <a:p>
            <a:pPr algn="just"/>
            <a:r>
              <a:rPr lang="es-ES" sz="2800" b="1" dirty="0" smtClean="0">
                <a:solidFill>
                  <a:srgbClr val="004BE2"/>
                </a:solidFill>
              </a:rPr>
              <a:t>10. Renovar el pacto entre el estudiante, el docente, la familia y la escuela</a:t>
            </a:r>
            <a:r>
              <a:rPr lang="es-ES" b="1" dirty="0" smtClean="0">
                <a:solidFill>
                  <a:srgbClr val="004BE2"/>
                </a:solidFill>
              </a:rPr>
              <a:t>.</a:t>
            </a:r>
          </a:p>
          <a:p>
            <a:pPr algn="just"/>
            <a:endParaRPr lang="es-ES" b="1" dirty="0" smtClean="0">
              <a:solidFill>
                <a:srgbClr val="004BE2"/>
              </a:solidFill>
            </a:endParaRPr>
          </a:p>
          <a:p>
            <a:pPr algn="just"/>
            <a:endParaRPr lang="es-ES" b="1" dirty="0" smtClean="0">
              <a:solidFill>
                <a:srgbClr val="004BE2"/>
              </a:solidFill>
            </a:endParaRPr>
          </a:p>
          <a:p>
            <a:pPr algn="just"/>
            <a:endParaRPr lang="es-ES" b="1" dirty="0" smtClean="0">
              <a:solidFill>
                <a:srgbClr val="004BE2"/>
              </a:solidFill>
            </a:endParaRPr>
          </a:p>
          <a:p>
            <a:pPr algn="just"/>
            <a:endParaRPr lang="es-ES" b="1" dirty="0" smtClean="0">
              <a:solidFill>
                <a:srgbClr val="004BE2"/>
              </a:solidFill>
            </a:endParaRPr>
          </a:p>
          <a:p>
            <a:pPr algn="just"/>
            <a:endParaRPr lang="es-ES" b="1" dirty="0" smtClean="0">
              <a:solidFill>
                <a:srgbClr val="004BE2"/>
              </a:solidFill>
            </a:endParaRPr>
          </a:p>
          <a:p>
            <a:pPr algn="r"/>
            <a:endParaRPr lang="es-ES" sz="2800" b="1" dirty="0" smtClean="0">
              <a:solidFill>
                <a:srgbClr val="004BE2"/>
              </a:solidFill>
            </a:endParaRPr>
          </a:p>
          <a:p>
            <a:pPr algn="ctr"/>
            <a:r>
              <a:rPr lang="es-ES" sz="2800" b="1" dirty="0" smtClean="0">
                <a:solidFill>
                  <a:srgbClr val="004BE2"/>
                </a:solidFill>
              </a:rPr>
              <a:t>11. Reorientar el liderazgo.</a:t>
            </a:r>
            <a:endParaRPr lang="es-ES" sz="2800" b="1" dirty="0">
              <a:solidFill>
                <a:srgbClr val="004BE2"/>
              </a:solidFill>
            </a:endParaRPr>
          </a:p>
        </p:txBody>
      </p:sp>
      <p:pic>
        <p:nvPicPr>
          <p:cNvPr id="71682" name="Picture 2" descr="http://t0.gstatic.com/images?q=tbn:ANd9GcSixsYb9dY6p1aNc8H_inppT6U_x1yOo8PQN8s92EVKUgNBUFFzScJAmuE">
            <a:hlinkClick r:id="rId4"/>
          </p:cNvPr>
          <p:cNvPicPr>
            <a:picLocks noChangeAspect="1" noChangeArrowheads="1"/>
          </p:cNvPicPr>
          <p:nvPr/>
        </p:nvPicPr>
        <p:blipFill>
          <a:blip r:embed="rId5" cstate="print"/>
          <a:srcRect/>
          <a:stretch>
            <a:fillRect/>
          </a:stretch>
        </p:blipFill>
        <p:spPr bwMode="auto">
          <a:xfrm>
            <a:off x="5857884" y="3143248"/>
            <a:ext cx="2247908" cy="2000264"/>
          </a:xfrm>
          <a:prstGeom prst="rect">
            <a:avLst/>
          </a:prstGeom>
          <a:noFill/>
        </p:spPr>
      </p:pic>
      <p:pic>
        <p:nvPicPr>
          <p:cNvPr id="71684" name="Picture 4" descr="http://t1.gstatic.com/images?q=tbn:ANd9GcRvSm82dTfWmvpP0YEg9uh6tlG7DdttCvp5vv7OBA9kUfmgFSkhwEySZ48">
            <a:hlinkClick r:id="rId6"/>
          </p:cNvPr>
          <p:cNvPicPr>
            <a:picLocks noChangeAspect="1" noChangeArrowheads="1"/>
          </p:cNvPicPr>
          <p:nvPr/>
        </p:nvPicPr>
        <p:blipFill>
          <a:blip r:embed="rId7" cstate="print"/>
          <a:srcRect/>
          <a:stretch>
            <a:fillRect/>
          </a:stretch>
        </p:blipFill>
        <p:spPr bwMode="auto">
          <a:xfrm>
            <a:off x="785785" y="3929066"/>
            <a:ext cx="1795987" cy="22875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8"/>
          <p:cNvPicPr>
            <a:picLocks noChangeAspect="1" noChangeArrowheads="1"/>
          </p:cNvPicPr>
          <p:nvPr/>
        </p:nvPicPr>
        <p:blipFill>
          <a:blip r:embed="rId2" cstate="print"/>
          <a:srcRect/>
          <a:stretch>
            <a:fillRect/>
          </a:stretch>
        </p:blipFill>
        <p:spPr bwMode="auto">
          <a:xfrm>
            <a:off x="5508625" y="6213475"/>
            <a:ext cx="720725" cy="644525"/>
          </a:xfrm>
          <a:prstGeom prst="rect">
            <a:avLst/>
          </a:prstGeom>
          <a:noFill/>
          <a:ln w="9525">
            <a:noFill/>
            <a:miter lim="800000"/>
            <a:headEnd/>
            <a:tailEnd/>
          </a:ln>
        </p:spPr>
      </p:pic>
      <p:sp>
        <p:nvSpPr>
          <p:cNvPr id="3" name="2 CuadroTexto"/>
          <p:cNvSpPr txBox="1"/>
          <p:nvPr/>
        </p:nvSpPr>
        <p:spPr>
          <a:xfrm>
            <a:off x="683568" y="1063476"/>
            <a:ext cx="7920880" cy="4154984"/>
          </a:xfrm>
          <a:prstGeom prst="rect">
            <a:avLst/>
          </a:prstGeom>
          <a:noFill/>
        </p:spPr>
        <p:txBody>
          <a:bodyPr wrap="square" rtlCol="0">
            <a:spAutoFit/>
          </a:bodyPr>
          <a:lstStyle/>
          <a:p>
            <a:r>
              <a:rPr lang="es-MX" sz="2400" b="1" dirty="0" smtClean="0">
                <a:solidFill>
                  <a:srgbClr val="C00000"/>
                </a:solidFill>
              </a:rPr>
              <a:t>Temas:</a:t>
            </a:r>
          </a:p>
          <a:p>
            <a:endParaRPr lang="es-MX" sz="2400" b="1" dirty="0" smtClean="0">
              <a:solidFill>
                <a:srgbClr val="C00000"/>
              </a:solidFill>
            </a:endParaRPr>
          </a:p>
          <a:p>
            <a:r>
              <a:rPr lang="es-MX" sz="2400" dirty="0" smtClean="0">
                <a:solidFill>
                  <a:schemeClr val="accent5">
                    <a:lumMod val="50000"/>
                  </a:schemeClr>
                </a:solidFill>
              </a:rPr>
              <a:t> </a:t>
            </a:r>
          </a:p>
          <a:p>
            <a:pPr lvl="0">
              <a:buFont typeface="Wingdings" pitchFamily="2" charset="2"/>
              <a:buChar char="q"/>
            </a:pPr>
            <a:r>
              <a:rPr lang="es-MX" sz="2400" b="1" dirty="0" smtClean="0">
                <a:solidFill>
                  <a:schemeClr val="accent5">
                    <a:lumMod val="50000"/>
                  </a:schemeClr>
                </a:solidFill>
              </a:rPr>
              <a:t>Principios Pedagógicos de la RIEB. El tránsito entre niveles de los Estudiantes de Educación Básica en el Estado de Jalisco.</a:t>
            </a:r>
          </a:p>
          <a:p>
            <a:pPr lvl="0">
              <a:buFont typeface="Wingdings" pitchFamily="2" charset="2"/>
              <a:buChar char="q"/>
            </a:pPr>
            <a:r>
              <a:rPr lang="es-MX" sz="2400" b="1" dirty="0" smtClean="0">
                <a:solidFill>
                  <a:schemeClr val="accent5">
                    <a:lumMod val="50000"/>
                  </a:schemeClr>
                </a:solidFill>
              </a:rPr>
              <a:t>Evaluación. Acuerdo Secretarial </a:t>
            </a:r>
            <a:r>
              <a:rPr lang="es-MX" sz="2400" b="1" dirty="0" smtClean="0">
                <a:solidFill>
                  <a:schemeClr val="accent5">
                    <a:lumMod val="50000"/>
                  </a:schemeClr>
                </a:solidFill>
              </a:rPr>
              <a:t>696 </a:t>
            </a:r>
            <a:r>
              <a:rPr lang="es-MX" sz="2400" b="1" dirty="0" smtClean="0">
                <a:solidFill>
                  <a:schemeClr val="accent5">
                    <a:lumMod val="50000"/>
                  </a:schemeClr>
                </a:solidFill>
              </a:rPr>
              <a:t>y </a:t>
            </a:r>
            <a:r>
              <a:rPr lang="es-MX" sz="2400" b="1" dirty="0" smtClean="0">
                <a:solidFill>
                  <a:schemeClr val="accent5">
                    <a:lumMod val="50000"/>
                  </a:schemeClr>
                </a:solidFill>
              </a:rPr>
              <a:t>El Reporte</a:t>
            </a:r>
            <a:r>
              <a:rPr lang="es-MX" sz="2400" b="1" dirty="0" smtClean="0">
                <a:solidFill>
                  <a:schemeClr val="accent5">
                    <a:lumMod val="50000"/>
                  </a:schemeClr>
                </a:solidFill>
              </a:rPr>
              <a:t> </a:t>
            </a:r>
            <a:r>
              <a:rPr lang="es-MX" sz="2400" b="1" dirty="0" smtClean="0">
                <a:solidFill>
                  <a:schemeClr val="accent5">
                    <a:lumMod val="50000"/>
                  </a:schemeClr>
                </a:solidFill>
              </a:rPr>
              <a:t>de Evaluación</a:t>
            </a:r>
          </a:p>
          <a:p>
            <a:pPr lvl="0">
              <a:buFont typeface="Wingdings" pitchFamily="2" charset="2"/>
              <a:buChar char="q"/>
            </a:pPr>
            <a:r>
              <a:rPr lang="es-MX" sz="2400" b="1" dirty="0" smtClean="0">
                <a:solidFill>
                  <a:schemeClr val="accent5">
                    <a:lumMod val="50000"/>
                  </a:schemeClr>
                </a:solidFill>
              </a:rPr>
              <a:t>Principios Pedagógicos de la RIEB:  Pacto Educativo y Liderazgo</a:t>
            </a:r>
          </a:p>
          <a:p>
            <a:pPr>
              <a:buFont typeface="Wingdings" pitchFamily="2" charset="2"/>
              <a:buChar char="q"/>
            </a:pPr>
            <a:endParaRPr lang="es-MX" sz="2400" b="1" dirty="0">
              <a:solidFill>
                <a:schemeClr val="accent5">
                  <a:lumMod val="50000"/>
                </a:schemeClr>
              </a:solidFill>
            </a:endParaRPr>
          </a:p>
        </p:txBody>
      </p:sp>
      <p:pic>
        <p:nvPicPr>
          <p:cNvPr id="82946" name="Picture 2" descr="http://2.bp.blogspot.com/_V3hf03rnetM/SPA4xN4_3yI/AAAAAAAAARA/ddkfoNlQXK0/s200/educacion.jpg"/>
          <p:cNvPicPr>
            <a:picLocks noChangeAspect="1" noChangeArrowheads="1"/>
          </p:cNvPicPr>
          <p:nvPr/>
        </p:nvPicPr>
        <p:blipFill>
          <a:blip r:embed="rId3" cstate="print"/>
          <a:srcRect/>
          <a:stretch>
            <a:fillRect/>
          </a:stretch>
        </p:blipFill>
        <p:spPr bwMode="auto">
          <a:xfrm>
            <a:off x="5060843" y="620688"/>
            <a:ext cx="3360373" cy="252028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Rectangle 8"/>
          <p:cNvSpPr>
            <a:spLocks noChangeArrowheads="1"/>
          </p:cNvSpPr>
          <p:nvPr/>
        </p:nvSpPr>
        <p:spPr bwMode="auto">
          <a:xfrm>
            <a:off x="755650" y="1773238"/>
            <a:ext cx="8102600" cy="2554545"/>
          </a:xfrm>
          <a:prstGeom prst="rect">
            <a:avLst/>
          </a:prstGeom>
          <a:noFill/>
          <a:ln w="9525">
            <a:noFill/>
            <a:miter lim="800000"/>
            <a:headEnd/>
            <a:tailEnd/>
          </a:ln>
        </p:spPr>
        <p:txBody>
          <a:bodyPr>
            <a:spAutoFit/>
          </a:bodyPr>
          <a:lstStyle/>
          <a:p>
            <a:pPr algn="just">
              <a:buFont typeface="Arial" charset="0"/>
              <a:buChar char="•"/>
            </a:pPr>
            <a:r>
              <a:rPr lang="es-ES" sz="3200" b="1" dirty="0" smtClean="0">
                <a:solidFill>
                  <a:srgbClr val="0070C0"/>
                </a:solidFill>
                <a:latin typeface="Calibri" pitchFamily="34" charset="0"/>
              </a:rPr>
              <a:t>Coadyuvar a reorientar el liderazgo de directivos y docentes mediante el análisis de su hacer cotidiano y los propósitos educativos para favorecer la toma de decisiones centradas en el aprendizaje de los alumnos.</a:t>
            </a:r>
            <a:endParaRPr lang="es-ES" sz="3200" b="1" dirty="0">
              <a:solidFill>
                <a:srgbClr val="0070C0"/>
              </a:solidFill>
              <a:latin typeface="Calibri" pitchFamily="34" charset="0"/>
            </a:endParaRPr>
          </a:p>
        </p:txBody>
      </p:sp>
      <p:sp>
        <p:nvSpPr>
          <p:cNvPr id="8" name="7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MX" sz="3200" b="1" dirty="0" smtClean="0">
                <a:solidFill>
                  <a:schemeClr val="bg1"/>
                </a:solidFill>
              </a:rPr>
              <a:t>Propósito.</a:t>
            </a:r>
            <a:endParaRPr lang="es-MX" sz="32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364088" y="6213475"/>
            <a:ext cx="720725" cy="644525"/>
          </a:xfrm>
          <a:prstGeom prst="rect">
            <a:avLst/>
          </a:prstGeom>
          <a:noFill/>
          <a:ln w="9525">
            <a:noFill/>
            <a:miter lim="800000"/>
            <a:headEnd/>
            <a:tailEnd/>
          </a:ln>
        </p:spPr>
      </p:pic>
      <p:sp>
        <p:nvSpPr>
          <p:cNvPr id="7" name="6 CuadroTexto"/>
          <p:cNvSpPr txBox="1"/>
          <p:nvPr/>
        </p:nvSpPr>
        <p:spPr>
          <a:xfrm>
            <a:off x="857224" y="1357298"/>
            <a:ext cx="7776864" cy="4278094"/>
          </a:xfrm>
          <a:prstGeom prst="rect">
            <a:avLst/>
          </a:prstGeom>
          <a:noFill/>
        </p:spPr>
        <p:txBody>
          <a:bodyPr wrap="square" rtlCol="0">
            <a:spAutoFit/>
          </a:bodyPr>
          <a:lstStyle/>
          <a:p>
            <a:pPr lvl="0"/>
            <a:endParaRPr lang="es-MX" sz="2400" b="1" dirty="0" smtClean="0">
              <a:solidFill>
                <a:srgbClr val="0070C0"/>
              </a:solidFill>
              <a:latin typeface="+mj-lt"/>
            </a:endParaRPr>
          </a:p>
          <a:p>
            <a:pPr algn="just">
              <a:buBlip>
                <a:blip r:embed="rId4"/>
              </a:buBlip>
            </a:pPr>
            <a:r>
              <a:rPr lang="es-ES_tradnl" sz="2400" dirty="0" smtClean="0"/>
              <a:t> </a:t>
            </a:r>
            <a:r>
              <a:rPr lang="es-ES_tradnl" sz="2800" dirty="0" smtClean="0"/>
              <a:t>El trabajo cotidiano se compone de múltiples actividades, que en ciertas ocasiones, se convierten en rutinas. Estas rutinas son las que dan sentido y estabilidad a un puesto de trabajo. Sin embargo, el trabajo cotidiano también admite lo inusual, lo extraordinario, lo novedoso… Darnos cuenta de lo que hacemos nos permite evaluarlo, criticarlo y juzgarlo, posibilitando así el cambio hacia la mejora.</a:t>
            </a:r>
            <a:endParaRPr lang="es-ES" sz="2400" dirty="0" smtClean="0"/>
          </a:p>
          <a:p>
            <a:pPr lvl="0">
              <a:buBlip>
                <a:blip r:embed="rId4"/>
              </a:buBlip>
            </a:pPr>
            <a:endParaRPr lang="es-MX" sz="2400" b="1" dirty="0" smtClean="0">
              <a:solidFill>
                <a:srgbClr val="0070C0"/>
              </a:solidFill>
              <a:latin typeface="+mj-lt"/>
            </a:endParaRPr>
          </a:p>
        </p:txBody>
      </p:sp>
      <p:sp>
        <p:nvSpPr>
          <p:cNvPr id="8" name="7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MX" sz="3200" b="1" dirty="0" smtClean="0">
                <a:solidFill>
                  <a:schemeClr val="bg1"/>
                </a:solidFill>
              </a:rPr>
              <a:t>Introducción</a:t>
            </a:r>
            <a:endParaRPr lang="es-MX" sz="3200"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785786" y="1214422"/>
            <a:ext cx="8026104" cy="6463308"/>
          </a:xfrm>
          <a:prstGeom prst="rect">
            <a:avLst/>
          </a:prstGeom>
          <a:noFill/>
        </p:spPr>
        <p:txBody>
          <a:bodyPr wrap="square" rtlCol="0">
            <a:spAutoFit/>
          </a:bodyPr>
          <a:lstStyle/>
          <a:p>
            <a:pPr algn="just"/>
            <a:endParaRPr lang="es-ES_tradnl" sz="2000" dirty="0" smtClean="0"/>
          </a:p>
          <a:p>
            <a:pPr algn="just"/>
            <a:r>
              <a:rPr lang="es-ES_tradnl" sz="2800" b="1" dirty="0" smtClean="0">
                <a:solidFill>
                  <a:srgbClr val="0070C0"/>
                </a:solidFill>
              </a:rPr>
              <a:t>Actividad  1.</a:t>
            </a:r>
          </a:p>
          <a:p>
            <a:pPr algn="just">
              <a:buFont typeface="Arial" pitchFamily="34" charset="0"/>
              <a:buChar char="•"/>
            </a:pPr>
            <a:r>
              <a:rPr lang="es-ES_tradnl" sz="2800" dirty="0" smtClean="0"/>
              <a:t>De manera individual llene las dos primeras columnas, de la tabla que aparece a continuación, con base en el tema que se indica.</a:t>
            </a:r>
          </a:p>
          <a:p>
            <a:pPr algn="just"/>
            <a:endParaRPr lang="es-ES_tradnl" sz="2400" dirty="0" smtClean="0"/>
          </a:p>
          <a:p>
            <a:pPr algn="just"/>
            <a:r>
              <a:rPr lang="es-ES_tradnl" sz="2400" dirty="0" smtClean="0"/>
              <a:t>TEMA: Pacto social entre los actores educativos y liderazgo.</a:t>
            </a:r>
            <a:endParaRPr lang="es-ES_tradnl" sz="2800" dirty="0" smtClean="0"/>
          </a:p>
          <a:p>
            <a:pPr algn="just"/>
            <a:endParaRPr lang="es-ES" sz="2800" dirty="0" smtClean="0"/>
          </a:p>
          <a:p>
            <a:pPr algn="just"/>
            <a:endParaRPr lang="es-ES_tradnl" sz="2800" dirty="0" smtClean="0"/>
          </a:p>
          <a:p>
            <a:pPr algn="just"/>
            <a:r>
              <a:rPr lang="es-ES_tradnl" sz="2800" dirty="0" smtClean="0"/>
              <a:t> </a:t>
            </a:r>
          </a:p>
          <a:p>
            <a:pPr algn="just"/>
            <a:endParaRPr lang="es-ES" sz="2800" dirty="0" smtClean="0"/>
          </a:p>
          <a:p>
            <a:pPr algn="just"/>
            <a:endParaRPr lang="es-MX" sz="2800" dirty="0" smtClean="0">
              <a:solidFill>
                <a:srgbClr val="004BE2"/>
              </a:solidFill>
            </a:endParaRPr>
          </a:p>
          <a:p>
            <a:pPr lvl="1" algn="just"/>
            <a:endParaRPr lang="es-MX" sz="2800" dirty="0" smtClean="0">
              <a:solidFill>
                <a:srgbClr val="004BE2"/>
              </a:solidFill>
            </a:endParaRPr>
          </a:p>
          <a:p>
            <a:pPr algn="ctr"/>
            <a:endParaRPr lang="es-MX" sz="5400" b="1" dirty="0">
              <a:solidFill>
                <a:srgbClr val="0070C0"/>
              </a:solidFill>
            </a:endParaRPr>
          </a:p>
        </p:txBody>
      </p:sp>
      <p:sp>
        <p:nvSpPr>
          <p:cNvPr id="9" name="8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MX" sz="3200" b="1" dirty="0" smtClean="0">
                <a:solidFill>
                  <a:schemeClr val="bg1"/>
                </a:solidFill>
              </a:rPr>
              <a:t>Para iniciar…</a:t>
            </a:r>
            <a:endParaRPr lang="es-MX" sz="3200" b="1" dirty="0">
              <a:solidFill>
                <a:schemeClr val="bg1"/>
              </a:solidFill>
            </a:endParaRPr>
          </a:p>
        </p:txBody>
      </p:sp>
      <p:graphicFrame>
        <p:nvGraphicFramePr>
          <p:cNvPr id="10" name="9 Tabla"/>
          <p:cNvGraphicFramePr>
            <a:graphicFrameLocks noGrp="1"/>
          </p:cNvGraphicFramePr>
          <p:nvPr/>
        </p:nvGraphicFramePr>
        <p:xfrm>
          <a:off x="1000100" y="4286256"/>
          <a:ext cx="7429554" cy="1737360"/>
        </p:xfrm>
        <a:graphic>
          <a:graphicData uri="http://schemas.openxmlformats.org/drawingml/2006/table">
            <a:tbl>
              <a:tblPr firstRow="1" bandRow="1">
                <a:tableStyleId>{BDBED569-4797-4DF1-A0F4-6AAB3CD982D8}</a:tableStyleId>
              </a:tblPr>
              <a:tblGrid>
                <a:gridCol w="2476518"/>
                <a:gridCol w="2476518"/>
                <a:gridCol w="2476518"/>
              </a:tblGrid>
              <a:tr h="370840">
                <a:tc>
                  <a:txBody>
                    <a:bodyPr/>
                    <a:lstStyle/>
                    <a:p>
                      <a:pPr algn="ctr"/>
                      <a:r>
                        <a:rPr lang="es-ES" sz="2400" dirty="0" smtClean="0"/>
                        <a:t>¿Qué</a:t>
                      </a:r>
                      <a:r>
                        <a:rPr lang="es-ES" sz="2400" baseline="0" dirty="0" smtClean="0"/>
                        <a:t> se?</a:t>
                      </a:r>
                      <a:endParaRPr lang="es-ES" sz="2400" dirty="0"/>
                    </a:p>
                  </a:txBody>
                  <a:tcPr/>
                </a:tc>
                <a:tc>
                  <a:txBody>
                    <a:bodyPr/>
                    <a:lstStyle/>
                    <a:p>
                      <a:pPr algn="ctr"/>
                      <a:r>
                        <a:rPr lang="es-ES" sz="2400" dirty="0" smtClean="0"/>
                        <a:t>¿Qué me gustaría saber?</a:t>
                      </a:r>
                      <a:endParaRPr lang="es-ES" sz="2400" dirty="0"/>
                    </a:p>
                  </a:txBody>
                  <a:tcPr/>
                </a:tc>
                <a:tc>
                  <a:txBody>
                    <a:bodyPr/>
                    <a:lstStyle/>
                    <a:p>
                      <a:pPr algn="ctr"/>
                      <a:r>
                        <a:rPr lang="es-ES" sz="2400" dirty="0" smtClean="0"/>
                        <a:t>¿Q</a:t>
                      </a:r>
                      <a:r>
                        <a:rPr lang="es-ES" sz="2400" baseline="0" dirty="0" smtClean="0"/>
                        <a:t>ué aprendí?</a:t>
                      </a:r>
                      <a:endParaRPr lang="es-ES" sz="2400" dirty="0"/>
                    </a:p>
                  </a:txBody>
                  <a:tcPr/>
                </a:tc>
              </a:tr>
              <a:tr h="370840">
                <a:tc>
                  <a:txBody>
                    <a:bodyPr/>
                    <a:lstStyle/>
                    <a:p>
                      <a:endParaRPr lang="es-ES"/>
                    </a:p>
                  </a:txBody>
                  <a:tcPr/>
                </a:tc>
                <a:tc>
                  <a:txBody>
                    <a:bodyPr/>
                    <a:lstStyle/>
                    <a:p>
                      <a:endParaRPr lang="es-ES" dirty="0" smtClean="0"/>
                    </a:p>
                    <a:p>
                      <a:endParaRPr lang="es-ES" dirty="0" smtClean="0"/>
                    </a:p>
                    <a:p>
                      <a:endParaRPr lang="es-ES" dirty="0" smtClean="0"/>
                    </a:p>
                  </a:txBody>
                  <a:tcPr/>
                </a:tc>
                <a:tc>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606812" y="642918"/>
            <a:ext cx="8429684" cy="6001643"/>
          </a:xfrm>
          <a:prstGeom prst="rect">
            <a:avLst/>
          </a:prstGeom>
          <a:noFill/>
        </p:spPr>
        <p:txBody>
          <a:bodyPr wrap="square" rtlCol="0">
            <a:spAutoFit/>
          </a:bodyPr>
          <a:lstStyle/>
          <a:p>
            <a:pPr algn="ctr"/>
            <a:endParaRPr lang="es-MX" sz="2400" b="1" dirty="0" smtClean="0">
              <a:solidFill>
                <a:srgbClr val="C00000"/>
              </a:solidFill>
            </a:endParaRPr>
          </a:p>
          <a:p>
            <a:r>
              <a:rPr lang="es-ES_tradnl" sz="2400" dirty="0" smtClean="0"/>
              <a:t> </a:t>
            </a:r>
            <a:r>
              <a:rPr lang="es-ES_tradnl" sz="2800" b="1" dirty="0" smtClean="0">
                <a:solidFill>
                  <a:srgbClr val="0070C0"/>
                </a:solidFill>
              </a:rPr>
              <a:t>Actividad 2</a:t>
            </a:r>
            <a:endParaRPr lang="es-ES" sz="2400" b="1" dirty="0" smtClean="0">
              <a:solidFill>
                <a:srgbClr val="0070C0"/>
              </a:solidFill>
            </a:endParaRPr>
          </a:p>
          <a:p>
            <a:pPr>
              <a:buFont typeface="Arial" pitchFamily="34" charset="0"/>
              <a:buChar char="•"/>
            </a:pPr>
            <a:r>
              <a:rPr lang="es-ES_tradnl" sz="2800" dirty="0" smtClean="0"/>
              <a:t>Formen seis  equipos  y  respondan a las siguientes Interrogantes:</a:t>
            </a:r>
            <a:endParaRPr lang="es-ES" sz="2800" dirty="0" smtClean="0"/>
          </a:p>
          <a:p>
            <a:r>
              <a:rPr lang="es-ES_tradnl" sz="2800" dirty="0" smtClean="0"/>
              <a:t> </a:t>
            </a:r>
            <a:endParaRPr lang="es-ES" sz="2800" dirty="0" smtClean="0"/>
          </a:p>
          <a:p>
            <a:pPr lvl="0"/>
            <a:r>
              <a:rPr lang="es-ES_tradnl" sz="2800" dirty="0" smtClean="0"/>
              <a:t>a)¿Cuáles son las actividades de mayor peso en su agenda?</a:t>
            </a:r>
            <a:endParaRPr lang="es-ES" sz="2800" dirty="0" smtClean="0"/>
          </a:p>
          <a:p>
            <a:pPr lvl="0"/>
            <a:r>
              <a:rPr lang="es-ES_tradnl" sz="2800" dirty="0" smtClean="0"/>
              <a:t>b)¿Cuáles son las actividades a las que les ha dedicado mayor tiempo?	</a:t>
            </a:r>
            <a:endParaRPr lang="es-ES" sz="2800" dirty="0" smtClean="0"/>
          </a:p>
          <a:p>
            <a:r>
              <a:rPr lang="es-ES_tradnl" sz="2800" dirty="0" smtClean="0"/>
              <a:t> </a:t>
            </a:r>
            <a:r>
              <a:rPr lang="es-ES" sz="2800" dirty="0" smtClean="0"/>
              <a:t>c)</a:t>
            </a:r>
            <a:r>
              <a:rPr lang="es-ES_tradnl" sz="2800" dirty="0" smtClean="0"/>
              <a:t>¿Qué prácticas de liderazgo Ud. identificó? ¿Son actividades reiteradas o esporádicas? </a:t>
            </a:r>
          </a:p>
          <a:p>
            <a:r>
              <a:rPr lang="es-ES_tradnl" sz="2800" dirty="0" smtClean="0"/>
              <a:t>d) ¿Identifica usted actividades ausentes o discontinuas?</a:t>
            </a:r>
            <a:endParaRPr lang="es-ES" sz="2800" dirty="0" smtClean="0"/>
          </a:p>
          <a:p>
            <a:r>
              <a:rPr lang="es-ES_tradnl" sz="2800" dirty="0" smtClean="0"/>
              <a:t> </a:t>
            </a:r>
            <a:endParaRPr lang="es-ES" sz="2800" dirty="0" smtClean="0"/>
          </a:p>
          <a:p>
            <a:pPr lvl="0"/>
            <a:endParaRPr lang="es-MX" sz="2400" b="1" dirty="0">
              <a:solidFill>
                <a:srgbClr val="0070C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928662" y="1285860"/>
            <a:ext cx="7715304" cy="3970318"/>
          </a:xfrm>
          <a:prstGeom prst="rect">
            <a:avLst/>
          </a:prstGeom>
          <a:noFill/>
        </p:spPr>
        <p:txBody>
          <a:bodyPr wrap="square" rtlCol="0">
            <a:spAutoFit/>
          </a:bodyPr>
          <a:lstStyle/>
          <a:p>
            <a:pPr algn="just"/>
            <a:r>
              <a:rPr lang="es-ES_tradnl" sz="2800" dirty="0" smtClean="0"/>
              <a:t>e)¿Se relacionan estas actividades con los horizontes y propósitos de política educativa? </a:t>
            </a:r>
            <a:endParaRPr lang="es-ES" sz="2800" dirty="0" smtClean="0"/>
          </a:p>
          <a:p>
            <a:r>
              <a:rPr lang="es-ES_tradnl" sz="2800" dirty="0" smtClean="0"/>
              <a:t> </a:t>
            </a:r>
            <a:endParaRPr lang="es-ES" sz="2800" dirty="0" smtClean="0"/>
          </a:p>
          <a:p>
            <a:pPr lvl="0"/>
            <a:r>
              <a:rPr lang="es-ES_tradnl" sz="2800" dirty="0" smtClean="0"/>
              <a:t>f)¿Son coherentes, se coinciden con los desafíos que se decidieron encarar?</a:t>
            </a:r>
            <a:endParaRPr lang="es-ES" sz="2800" dirty="0" smtClean="0"/>
          </a:p>
          <a:p>
            <a:r>
              <a:rPr lang="es-ES_tradnl" sz="2800" dirty="0" smtClean="0"/>
              <a:t> </a:t>
            </a:r>
            <a:endParaRPr lang="es-ES" sz="2800" dirty="0" smtClean="0"/>
          </a:p>
          <a:p>
            <a:r>
              <a:rPr lang="es-ES_tradnl" sz="2800" dirty="0" smtClean="0"/>
              <a:t>g)¿Qué decisiones debería Ud. tomar y qué acciones emprender para que sus actividades se articulen más fielmente con esas políticas?</a:t>
            </a:r>
            <a:r>
              <a:rPr lang="es-ES" sz="2800" dirty="0" smtClean="0"/>
              <a:t> </a:t>
            </a:r>
            <a:endParaRPr lang="es-MX" sz="2800" b="1" dirty="0">
              <a:solidFill>
                <a:srgbClr val="0070C0"/>
              </a:solidFill>
            </a:endParaRPr>
          </a:p>
        </p:txBody>
      </p:sp>
      <p:sp>
        <p:nvSpPr>
          <p:cNvPr id="7" name="6 CuadroTexto"/>
          <p:cNvSpPr txBox="1"/>
          <p:nvPr/>
        </p:nvSpPr>
        <p:spPr>
          <a:xfrm>
            <a:off x="5929322" y="642918"/>
            <a:ext cx="2363019" cy="523220"/>
          </a:xfrm>
          <a:prstGeom prst="rect">
            <a:avLst/>
          </a:prstGeom>
          <a:noFill/>
        </p:spPr>
        <p:txBody>
          <a:bodyPr wrap="none" rtlCol="0">
            <a:spAutoFit/>
          </a:bodyPr>
          <a:lstStyle/>
          <a:p>
            <a:r>
              <a:rPr lang="es-ES" sz="2800" dirty="0" smtClean="0"/>
              <a:t>Continuación…</a:t>
            </a:r>
            <a:endParaRPr lang="es-E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1214414" y="1928802"/>
            <a:ext cx="7215238" cy="1815882"/>
          </a:xfrm>
          <a:prstGeom prst="rect">
            <a:avLst/>
          </a:prstGeom>
          <a:noFill/>
        </p:spPr>
        <p:txBody>
          <a:bodyPr wrap="square" rtlCol="0">
            <a:spAutoFit/>
          </a:bodyPr>
          <a:lstStyle/>
          <a:p>
            <a:pPr algn="just"/>
            <a:r>
              <a:rPr lang="es-ES_tradnl" sz="2800" dirty="0" smtClean="0"/>
              <a:t>En su antología escriban  un resumen, conclusión o comentario con relación a las respuestas que dieron en su equipo a las preguntas de la actividad anterior.</a:t>
            </a:r>
            <a:endParaRPr lang="es-MX" sz="2800" b="1" dirty="0">
              <a:solidFill>
                <a:srgbClr val="0070C0"/>
              </a:solidFill>
            </a:endParaRPr>
          </a:p>
        </p:txBody>
      </p:sp>
      <p:sp>
        <p:nvSpPr>
          <p:cNvPr id="7" name="6 CuadroTexto"/>
          <p:cNvSpPr txBox="1"/>
          <p:nvPr/>
        </p:nvSpPr>
        <p:spPr>
          <a:xfrm>
            <a:off x="5929322" y="642918"/>
            <a:ext cx="2363019" cy="523220"/>
          </a:xfrm>
          <a:prstGeom prst="rect">
            <a:avLst/>
          </a:prstGeom>
          <a:noFill/>
        </p:spPr>
        <p:txBody>
          <a:bodyPr wrap="none" rtlCol="0">
            <a:spAutoFit/>
          </a:bodyPr>
          <a:lstStyle/>
          <a:p>
            <a:r>
              <a:rPr lang="es-ES" sz="2800" dirty="0" smtClean="0"/>
              <a:t>Continuación…</a:t>
            </a:r>
            <a:endParaRPr lang="es-ES" sz="2800" dirty="0"/>
          </a:p>
        </p:txBody>
      </p:sp>
      <p:pic>
        <p:nvPicPr>
          <p:cNvPr id="89090" name="Picture 2" descr="http://t1.gstatic.com/images?q=tbn:ANd9GcTYvDwgQVvwmfiIX-u-MdO9bqQKJor4P3jVvxQWQS64QmMTVuJi0_cSzJg">
            <a:hlinkClick r:id="rId4"/>
          </p:cNvPr>
          <p:cNvPicPr>
            <a:picLocks noChangeAspect="1" noChangeArrowheads="1"/>
          </p:cNvPicPr>
          <p:nvPr/>
        </p:nvPicPr>
        <p:blipFill>
          <a:blip r:embed="rId5" cstate="print"/>
          <a:srcRect/>
          <a:stretch>
            <a:fillRect/>
          </a:stretch>
        </p:blipFill>
        <p:spPr bwMode="auto">
          <a:xfrm>
            <a:off x="3286116" y="4000504"/>
            <a:ext cx="2487089" cy="197323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MX" sz="3200" b="1" dirty="0" smtClean="0">
                <a:solidFill>
                  <a:schemeClr val="bg1"/>
                </a:solidFill>
              </a:rPr>
              <a:t>Para retroalimentar…</a:t>
            </a:r>
            <a:endParaRPr lang="es-MX" sz="3200" b="1" dirty="0">
              <a:solidFill>
                <a:schemeClr val="bg1"/>
              </a:solidFill>
            </a:endParaRPr>
          </a:p>
        </p:txBody>
      </p:sp>
      <p:pic>
        <p:nvPicPr>
          <p:cNvPr id="7" name="Picture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314" y="2214554"/>
            <a:ext cx="3617881" cy="2857520"/>
          </a:xfrm>
          <a:prstGeom prst="rect">
            <a:avLst/>
          </a:prstGeom>
          <a:noFill/>
          <a:ln>
            <a:noFill/>
          </a:ln>
        </p:spPr>
      </p:pic>
      <p:sp>
        <p:nvSpPr>
          <p:cNvPr id="9" name="8 CuadroTexto"/>
          <p:cNvSpPr txBox="1"/>
          <p:nvPr/>
        </p:nvSpPr>
        <p:spPr>
          <a:xfrm rot="19399369">
            <a:off x="276650" y="3080595"/>
            <a:ext cx="4749698" cy="1200329"/>
          </a:xfrm>
          <a:prstGeom prst="rect">
            <a:avLst/>
          </a:prstGeom>
          <a:noFill/>
        </p:spPr>
        <p:txBody>
          <a:bodyPr wrap="none" rtlCol="0">
            <a:spAutoFit/>
          </a:bodyPr>
          <a:lstStyle/>
          <a:p>
            <a:r>
              <a:rPr lang="es-ES" sz="3600" b="1" dirty="0" smtClean="0">
                <a:solidFill>
                  <a:srgbClr val="7030A0"/>
                </a:solidFill>
              </a:rPr>
              <a:t>Principios   pedagógicos</a:t>
            </a:r>
          </a:p>
          <a:p>
            <a:pPr algn="ctr"/>
            <a:r>
              <a:rPr lang="es-ES" sz="3600" b="1" dirty="0" smtClean="0">
                <a:solidFill>
                  <a:srgbClr val="7030A0"/>
                </a:solidFill>
              </a:rPr>
              <a:t>10 y 11</a:t>
            </a:r>
            <a:endParaRPr lang="es-ES" sz="3600" b="1" dirty="0">
              <a:solidFill>
                <a:srgbClr val="7030A0"/>
              </a:solidFill>
            </a:endParaRPr>
          </a:p>
        </p:txBody>
      </p:sp>
      <p:sp>
        <p:nvSpPr>
          <p:cNvPr id="11" name="10 Rectángulo"/>
          <p:cNvSpPr/>
          <p:nvPr/>
        </p:nvSpPr>
        <p:spPr>
          <a:xfrm>
            <a:off x="1178603" y="1412776"/>
            <a:ext cx="2097253" cy="523220"/>
          </a:xfrm>
          <a:prstGeom prst="rect">
            <a:avLst/>
          </a:prstGeom>
        </p:spPr>
        <p:txBody>
          <a:bodyPr wrap="square">
            <a:spAutoFit/>
          </a:bodyPr>
          <a:lstStyle/>
          <a:p>
            <a:r>
              <a:rPr lang="es-ES_tradnl" sz="2800" b="1" dirty="0" smtClean="0">
                <a:solidFill>
                  <a:srgbClr val="0070C0"/>
                </a:solidFill>
              </a:rPr>
              <a:t>Actividad </a:t>
            </a:r>
            <a:r>
              <a:rPr lang="es-ES_tradnl" sz="2800" b="1" dirty="0">
                <a:solidFill>
                  <a:srgbClr val="0070C0"/>
                </a:solidFill>
              </a:rPr>
              <a:t>3</a:t>
            </a:r>
            <a:r>
              <a:rPr lang="es-ES_tradnl" sz="2800" b="1" dirty="0" smtClean="0">
                <a:solidFill>
                  <a:srgbClr val="0070C0"/>
                </a:solidFill>
              </a:rPr>
              <a:t> </a:t>
            </a:r>
            <a:endParaRPr lang="es-MX"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937732"/>
            <a:ext cx="7560840" cy="3939540"/>
          </a:xfrm>
          <a:prstGeom prst="rect">
            <a:avLst/>
          </a:prstGeom>
        </p:spPr>
        <p:txBody>
          <a:bodyPr wrap="square">
            <a:spAutoFit/>
          </a:bodyPr>
          <a:lstStyle/>
          <a:p>
            <a:pPr algn="just">
              <a:spcAft>
                <a:spcPts val="1200"/>
              </a:spcAft>
              <a:buBlip>
                <a:blip r:embed="rId2"/>
              </a:buBlip>
            </a:pPr>
            <a:r>
              <a:rPr lang="es-ES" sz="2400" b="1" dirty="0" smtClean="0">
                <a:solidFill>
                  <a:srgbClr val="0070C0"/>
                </a:solidFill>
                <a:latin typeface="+mj-lt"/>
              </a:rPr>
              <a:t> Promover </a:t>
            </a:r>
            <a:r>
              <a:rPr lang="es-ES" sz="2400" b="1" dirty="0">
                <a:solidFill>
                  <a:srgbClr val="0070C0"/>
                </a:solidFill>
                <a:latin typeface="+mj-lt"/>
              </a:rPr>
              <a:t>normas que regulen la convivencia diaria, establezcan vínculos entre los derechos y las responsabilidades, y delimiten el ejercicio del poder y de la autoridad en la escuela con la participación de la familia.</a:t>
            </a:r>
          </a:p>
          <a:p>
            <a:pPr algn="just">
              <a:spcAft>
                <a:spcPts val="1200"/>
              </a:spcAft>
              <a:buBlip>
                <a:blip r:embed="rId2"/>
              </a:buBlip>
            </a:pPr>
            <a:r>
              <a:rPr lang="es-ES" sz="2400" dirty="0" smtClean="0"/>
              <a:t> </a:t>
            </a:r>
            <a:r>
              <a:rPr lang="es-ES" sz="2400" b="1" dirty="0">
                <a:solidFill>
                  <a:srgbClr val="0070C0"/>
                </a:solidFill>
                <a:latin typeface="+mj-lt"/>
              </a:rPr>
              <a:t>Si las normas se elaboran de manera participativa con los alumnos, e incluso con sus familias, se convierten en un compromiso compartido y se incrementa la posibilidad de que se respeten, permitiendo fortalecer su autoestima, su autorregulación y su </a:t>
            </a:r>
            <a:r>
              <a:rPr lang="es-ES" sz="2400" b="1" dirty="0" smtClean="0">
                <a:solidFill>
                  <a:srgbClr val="0070C0"/>
                </a:solidFill>
                <a:latin typeface="+mj-lt"/>
              </a:rPr>
              <a:t>autonomía.</a:t>
            </a:r>
            <a:endParaRPr lang="es-MX" sz="2400" b="1" dirty="0" smtClean="0">
              <a:solidFill>
                <a:srgbClr val="0070C0"/>
              </a:solidFill>
              <a:latin typeface="+mj-lt"/>
            </a:endParaRPr>
          </a:p>
        </p:txBody>
      </p:sp>
      <p:sp>
        <p:nvSpPr>
          <p:cNvPr id="4" name="Rectangle 2"/>
          <p:cNvSpPr>
            <a:spLocks noChangeArrowheads="1"/>
          </p:cNvSpPr>
          <p:nvPr/>
        </p:nvSpPr>
        <p:spPr bwMode="auto">
          <a:xfrm>
            <a:off x="0" y="0"/>
            <a:ext cx="576064" cy="6858000"/>
          </a:xfrm>
          <a:prstGeom prst="rect">
            <a:avLst/>
          </a:prstGeom>
          <a:gradFill rotWithShape="1">
            <a:gsLst>
              <a:gs pos="0">
                <a:srgbClr val="333399"/>
              </a:gs>
              <a:gs pos="100000">
                <a:srgbClr val="333399">
                  <a:gamma/>
                  <a:tint val="0"/>
                  <a:invGamma/>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pic>
        <p:nvPicPr>
          <p:cNvPr id="3" name="Picture 4"/>
          <p:cNvPicPr>
            <a:picLocks noChangeAspect="1" noChangeArrowheads="1"/>
          </p:cNvPicPr>
          <p:nvPr/>
        </p:nvPicPr>
        <p:blipFill>
          <a:blip r:embed="rId3" cstate="print"/>
          <a:srcRect/>
          <a:stretch>
            <a:fillRect/>
          </a:stretch>
        </p:blipFill>
        <p:spPr bwMode="auto">
          <a:xfrm>
            <a:off x="0" y="0"/>
            <a:ext cx="2080412" cy="548680"/>
          </a:xfrm>
          <a:prstGeom prst="rect">
            <a:avLst/>
          </a:prstGeom>
          <a:noFill/>
          <a:ln w="9525">
            <a:noFill/>
            <a:miter lim="800000"/>
            <a:headEnd/>
            <a:tailEnd/>
          </a:ln>
        </p:spPr>
      </p:pic>
      <p:sp>
        <p:nvSpPr>
          <p:cNvPr id="5" name="4 CuadroTexto"/>
          <p:cNvSpPr txBox="1"/>
          <p:nvPr/>
        </p:nvSpPr>
        <p:spPr>
          <a:xfrm>
            <a:off x="1007096" y="548680"/>
            <a:ext cx="8136904" cy="1077218"/>
          </a:xfrm>
          <a:prstGeom prst="rect">
            <a:avLst/>
          </a:prstGeom>
          <a:solidFill>
            <a:srgbClr val="0070C0"/>
          </a:solidFill>
        </p:spPr>
        <p:txBody>
          <a:bodyPr wrap="square" rtlCol="0">
            <a:spAutoFit/>
          </a:bodyPr>
          <a:lstStyle/>
          <a:p>
            <a:pPr algn="ctr"/>
            <a:r>
              <a:rPr lang="es-ES" sz="3200" dirty="0" smtClean="0">
                <a:solidFill>
                  <a:schemeClr val="bg1"/>
                </a:solidFill>
              </a:rPr>
              <a:t>10. Renovar el pacto entre el estudiante, el docente, la familia y la escuela</a:t>
            </a:r>
            <a:endParaRPr lang="es-MX" sz="3200" b="1" dirty="0">
              <a:solidFill>
                <a:schemeClr val="bg1"/>
              </a:solidFill>
            </a:endParaRPr>
          </a:p>
        </p:txBody>
      </p:sp>
      <p:pic>
        <p:nvPicPr>
          <p:cNvPr id="6" name="Picture 8"/>
          <p:cNvPicPr>
            <a:picLocks noChangeAspect="1" noChangeArrowheads="1"/>
          </p:cNvPicPr>
          <p:nvPr/>
        </p:nvPicPr>
        <p:blipFill>
          <a:blip r:embed="rId4" cstate="print"/>
          <a:srcRect/>
          <a:stretch>
            <a:fillRect/>
          </a:stretch>
        </p:blipFill>
        <p:spPr bwMode="auto">
          <a:xfrm>
            <a:off x="5364088" y="6213475"/>
            <a:ext cx="720725" cy="644525"/>
          </a:xfrm>
          <a:prstGeom prst="rect">
            <a:avLst/>
          </a:prstGeom>
          <a:noFill/>
          <a:ln w="9525">
            <a:noFill/>
            <a:miter lim="800000"/>
            <a:headEnd/>
            <a:tailEnd/>
          </a:ln>
        </p:spPr>
      </p:pic>
    </p:spTree>
    <p:extLst>
      <p:ext uri="{BB962C8B-B14F-4D97-AF65-F5344CB8AC3E}">
        <p14:creationId xmlns:p14="http://schemas.microsoft.com/office/powerpoint/2010/main" val="24319946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772816"/>
            <a:ext cx="7560840" cy="4555093"/>
          </a:xfrm>
          <a:prstGeom prst="rect">
            <a:avLst/>
          </a:prstGeom>
        </p:spPr>
        <p:txBody>
          <a:bodyPr wrap="square">
            <a:spAutoFit/>
          </a:bodyPr>
          <a:lstStyle/>
          <a:p>
            <a:pPr algn="just">
              <a:spcAft>
                <a:spcPts val="1200"/>
              </a:spcAft>
              <a:buBlip>
                <a:blip r:embed="rId2"/>
              </a:buBlip>
            </a:pPr>
            <a:r>
              <a:rPr lang="es-ES" sz="2800" b="1" dirty="0" smtClean="0">
                <a:solidFill>
                  <a:srgbClr val="0070C0"/>
                </a:solidFill>
                <a:latin typeface="+mj-lt"/>
              </a:rPr>
              <a:t> Es </a:t>
            </a:r>
            <a:r>
              <a:rPr lang="es-ES" sz="2800" b="1" dirty="0">
                <a:solidFill>
                  <a:srgbClr val="0070C0"/>
                </a:solidFill>
                <a:latin typeface="+mj-lt"/>
              </a:rPr>
              <a:t>conveniente que las normas del salón de clases y de la escuela se revisen periódicamente para determinar cuáles son funcionales, que no lesionan a nadie y que apoyan el trabajo conjunto</a:t>
            </a:r>
            <a:r>
              <a:rPr lang="es-ES" sz="2800" dirty="0" smtClean="0"/>
              <a:t>.</a:t>
            </a:r>
            <a:endParaRPr lang="es-ES" sz="2800" b="1" dirty="0">
              <a:solidFill>
                <a:srgbClr val="0070C0"/>
              </a:solidFill>
              <a:latin typeface="+mj-lt"/>
            </a:endParaRPr>
          </a:p>
          <a:p>
            <a:pPr indent="-342900" algn="just">
              <a:spcAft>
                <a:spcPts val="1200"/>
              </a:spcAft>
              <a:buBlip>
                <a:blip r:embed="rId2"/>
              </a:buBlip>
            </a:pPr>
            <a:r>
              <a:rPr lang="es-ES" sz="2800" b="1" dirty="0" smtClean="0">
                <a:solidFill>
                  <a:srgbClr val="0070C0"/>
                </a:solidFill>
                <a:latin typeface="+mj-lt"/>
              </a:rPr>
              <a:t>El </a:t>
            </a:r>
            <a:r>
              <a:rPr lang="es-ES" sz="2800" b="1" dirty="0">
                <a:solidFill>
                  <a:srgbClr val="0070C0"/>
                </a:solidFill>
                <a:latin typeface="+mj-lt"/>
              </a:rPr>
              <a:t>acatamiento de la norma sea una condición necesaria para el respeto y el cumplimiento de las responsabilidades personales con la comunidad escolar y no como un acto impuesto autoritariamente.</a:t>
            </a:r>
          </a:p>
        </p:txBody>
      </p:sp>
      <p:sp>
        <p:nvSpPr>
          <p:cNvPr id="4" name="Rectangle 2"/>
          <p:cNvSpPr>
            <a:spLocks noChangeArrowheads="1"/>
          </p:cNvSpPr>
          <p:nvPr/>
        </p:nvSpPr>
        <p:spPr bwMode="auto">
          <a:xfrm>
            <a:off x="0" y="0"/>
            <a:ext cx="576064" cy="6858000"/>
          </a:xfrm>
          <a:prstGeom prst="rect">
            <a:avLst/>
          </a:prstGeom>
          <a:gradFill rotWithShape="1">
            <a:gsLst>
              <a:gs pos="0">
                <a:srgbClr val="333399"/>
              </a:gs>
              <a:gs pos="100000">
                <a:srgbClr val="333399">
                  <a:gamma/>
                  <a:tint val="0"/>
                  <a:invGamma/>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pic>
        <p:nvPicPr>
          <p:cNvPr id="3" name="Picture 4"/>
          <p:cNvPicPr>
            <a:picLocks noChangeAspect="1" noChangeArrowheads="1"/>
          </p:cNvPicPr>
          <p:nvPr/>
        </p:nvPicPr>
        <p:blipFill>
          <a:blip r:embed="rId3" cstate="print"/>
          <a:srcRect/>
          <a:stretch>
            <a:fillRect/>
          </a:stretch>
        </p:blipFill>
        <p:spPr bwMode="auto">
          <a:xfrm>
            <a:off x="0" y="0"/>
            <a:ext cx="2080412" cy="548680"/>
          </a:xfrm>
          <a:prstGeom prst="rect">
            <a:avLst/>
          </a:prstGeom>
          <a:noFill/>
          <a:ln w="9525">
            <a:noFill/>
            <a:miter lim="800000"/>
            <a:headEnd/>
            <a:tailEnd/>
          </a:ln>
        </p:spPr>
      </p:pic>
      <p:sp>
        <p:nvSpPr>
          <p:cNvPr id="5" name="4 CuadroTexto"/>
          <p:cNvSpPr txBox="1"/>
          <p:nvPr/>
        </p:nvSpPr>
        <p:spPr>
          <a:xfrm>
            <a:off x="1007096" y="548680"/>
            <a:ext cx="8136904" cy="1077218"/>
          </a:xfrm>
          <a:prstGeom prst="rect">
            <a:avLst/>
          </a:prstGeom>
          <a:solidFill>
            <a:srgbClr val="0070C0"/>
          </a:solidFill>
        </p:spPr>
        <p:txBody>
          <a:bodyPr wrap="square" rtlCol="0">
            <a:spAutoFit/>
          </a:bodyPr>
          <a:lstStyle/>
          <a:p>
            <a:pPr algn="ctr"/>
            <a:r>
              <a:rPr lang="es-ES" sz="3200" dirty="0" smtClean="0">
                <a:solidFill>
                  <a:schemeClr val="bg1"/>
                </a:solidFill>
              </a:rPr>
              <a:t>10. Renovar el pacto entre el estudiante, el docente, la familia y la escuela</a:t>
            </a:r>
            <a:endParaRPr lang="es-MX" sz="3200" b="1" dirty="0">
              <a:solidFill>
                <a:schemeClr val="bg1"/>
              </a:solidFill>
            </a:endParaRPr>
          </a:p>
        </p:txBody>
      </p:sp>
      <p:pic>
        <p:nvPicPr>
          <p:cNvPr id="6" name="Picture 8"/>
          <p:cNvPicPr>
            <a:picLocks noChangeAspect="1" noChangeArrowheads="1"/>
          </p:cNvPicPr>
          <p:nvPr/>
        </p:nvPicPr>
        <p:blipFill>
          <a:blip r:embed="rId4" cstate="print"/>
          <a:srcRect/>
          <a:stretch>
            <a:fillRect/>
          </a:stretch>
        </p:blipFill>
        <p:spPr bwMode="auto">
          <a:xfrm>
            <a:off x="5364088" y="6213475"/>
            <a:ext cx="720725" cy="644525"/>
          </a:xfrm>
          <a:prstGeom prst="rect">
            <a:avLst/>
          </a:prstGeom>
          <a:noFill/>
          <a:ln w="9525">
            <a:noFill/>
            <a:miter lim="800000"/>
            <a:headEnd/>
            <a:tailEnd/>
          </a:ln>
        </p:spPr>
      </p:pic>
    </p:spTree>
    <p:extLst>
      <p:ext uri="{BB962C8B-B14F-4D97-AF65-F5344CB8AC3E}">
        <p14:creationId xmlns:p14="http://schemas.microsoft.com/office/powerpoint/2010/main" val="37163332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340768"/>
            <a:ext cx="7560840" cy="4985980"/>
          </a:xfrm>
          <a:prstGeom prst="rect">
            <a:avLst/>
          </a:prstGeom>
        </p:spPr>
        <p:txBody>
          <a:bodyPr wrap="square">
            <a:spAutoFit/>
          </a:bodyPr>
          <a:lstStyle/>
          <a:p>
            <a:pPr algn="just">
              <a:spcAft>
                <a:spcPts val="1200"/>
              </a:spcAft>
              <a:buBlip>
                <a:blip r:embed="rId2"/>
              </a:buBlip>
            </a:pPr>
            <a:r>
              <a:rPr lang="es-ES" sz="2800" b="1" dirty="0" smtClean="0">
                <a:solidFill>
                  <a:srgbClr val="0070C0"/>
                </a:solidFill>
                <a:latin typeface="+mj-lt"/>
              </a:rPr>
              <a:t> Reorientar </a:t>
            </a:r>
            <a:r>
              <a:rPr lang="es-ES" sz="2800" b="1" dirty="0">
                <a:solidFill>
                  <a:srgbClr val="0070C0"/>
                </a:solidFill>
                <a:latin typeface="+mj-lt"/>
              </a:rPr>
              <a:t>el liderazgo implica un compromiso personal y con el grupo, una relación horizontal en la que el diálogo informado favorezca la toma de decisiones centrada en el aprendizaje de los alumnos.</a:t>
            </a:r>
          </a:p>
          <a:p>
            <a:pPr indent="-457200" algn="just">
              <a:spcAft>
                <a:spcPts val="1200"/>
              </a:spcAft>
              <a:buBlip>
                <a:blip r:embed="rId2"/>
              </a:buBlip>
            </a:pPr>
            <a:r>
              <a:rPr lang="es-ES" sz="2800" b="1" dirty="0" smtClean="0">
                <a:solidFill>
                  <a:srgbClr val="0070C0"/>
                </a:solidFill>
                <a:latin typeface="+mj-lt"/>
              </a:rPr>
              <a:t>Se </a:t>
            </a:r>
            <a:r>
              <a:rPr lang="es-ES" sz="2800" b="1" dirty="0">
                <a:solidFill>
                  <a:srgbClr val="0070C0"/>
                </a:solidFill>
                <a:latin typeface="+mj-lt"/>
              </a:rPr>
              <a:t>tiene que construir y expresar en prácticas concretas y ámbitos específicos, para ello se requiere mantener una relación de colegas que, además de contribuir a la administración eficaz de la organización, produzca cambios necesarios y útiles.</a:t>
            </a:r>
          </a:p>
        </p:txBody>
      </p:sp>
      <p:sp>
        <p:nvSpPr>
          <p:cNvPr id="4" name="Rectangle 2"/>
          <p:cNvSpPr>
            <a:spLocks noChangeArrowheads="1"/>
          </p:cNvSpPr>
          <p:nvPr/>
        </p:nvSpPr>
        <p:spPr bwMode="auto">
          <a:xfrm>
            <a:off x="0" y="0"/>
            <a:ext cx="576064" cy="6858000"/>
          </a:xfrm>
          <a:prstGeom prst="rect">
            <a:avLst/>
          </a:prstGeom>
          <a:gradFill rotWithShape="1">
            <a:gsLst>
              <a:gs pos="0">
                <a:srgbClr val="333399"/>
              </a:gs>
              <a:gs pos="100000">
                <a:srgbClr val="333399">
                  <a:gamma/>
                  <a:tint val="0"/>
                  <a:invGamma/>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pic>
        <p:nvPicPr>
          <p:cNvPr id="3" name="Picture 4"/>
          <p:cNvPicPr>
            <a:picLocks noChangeAspect="1" noChangeArrowheads="1"/>
          </p:cNvPicPr>
          <p:nvPr/>
        </p:nvPicPr>
        <p:blipFill>
          <a:blip r:embed="rId3" cstate="print"/>
          <a:srcRect/>
          <a:stretch>
            <a:fillRect/>
          </a:stretch>
        </p:blipFill>
        <p:spPr bwMode="auto">
          <a:xfrm>
            <a:off x="0" y="0"/>
            <a:ext cx="2080412" cy="548680"/>
          </a:xfrm>
          <a:prstGeom prst="rect">
            <a:avLst/>
          </a:prstGeom>
          <a:noFill/>
          <a:ln w="9525">
            <a:noFill/>
            <a:miter lim="800000"/>
            <a:headEnd/>
            <a:tailEnd/>
          </a:ln>
        </p:spPr>
      </p:pic>
      <p:sp>
        <p:nvSpPr>
          <p:cNvPr id="5" name="4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ES" sz="3200" dirty="0" smtClean="0">
                <a:solidFill>
                  <a:schemeClr val="bg1"/>
                </a:solidFill>
              </a:rPr>
              <a:t>11. Reorientar el liderazgo</a:t>
            </a:r>
            <a:endParaRPr lang="es-MX" sz="3200" b="1" dirty="0">
              <a:solidFill>
                <a:schemeClr val="bg1"/>
              </a:solidFill>
            </a:endParaRPr>
          </a:p>
        </p:txBody>
      </p:sp>
      <p:pic>
        <p:nvPicPr>
          <p:cNvPr id="6" name="Picture 8"/>
          <p:cNvPicPr>
            <a:picLocks noChangeAspect="1" noChangeArrowheads="1"/>
          </p:cNvPicPr>
          <p:nvPr/>
        </p:nvPicPr>
        <p:blipFill>
          <a:blip r:embed="rId4" cstate="print"/>
          <a:srcRect/>
          <a:stretch>
            <a:fillRect/>
          </a:stretch>
        </p:blipFill>
        <p:spPr bwMode="auto">
          <a:xfrm>
            <a:off x="5364088" y="6213475"/>
            <a:ext cx="720725" cy="644525"/>
          </a:xfrm>
          <a:prstGeom prst="rect">
            <a:avLst/>
          </a:prstGeom>
          <a:noFill/>
          <a:ln w="9525">
            <a:noFill/>
            <a:miter lim="800000"/>
            <a:headEnd/>
            <a:tailEnd/>
          </a:ln>
        </p:spPr>
      </p:pic>
    </p:spTree>
    <p:extLst>
      <p:ext uri="{BB962C8B-B14F-4D97-AF65-F5344CB8AC3E}">
        <p14:creationId xmlns:p14="http://schemas.microsoft.com/office/powerpoint/2010/main" val="1103695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6228184" y="0"/>
            <a:ext cx="2915816" cy="925045"/>
          </a:xfrm>
          <a:prstGeom prst="rect">
            <a:avLst/>
          </a:prstGeom>
          <a:noFill/>
          <a:ln w="9525">
            <a:noFill/>
            <a:miter lim="800000"/>
            <a:headEnd/>
            <a:tailEnd/>
          </a:ln>
        </p:spPr>
      </p:pic>
      <p:pic>
        <p:nvPicPr>
          <p:cNvPr id="2053"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2068" name="7 CuadroTexto"/>
          <p:cNvSpPr txBox="1">
            <a:spLocks noChangeArrowheads="1"/>
          </p:cNvSpPr>
          <p:nvPr/>
        </p:nvSpPr>
        <p:spPr bwMode="auto">
          <a:xfrm>
            <a:off x="1187624" y="1556792"/>
            <a:ext cx="6912768" cy="2369880"/>
          </a:xfrm>
          <a:prstGeom prst="rect">
            <a:avLst/>
          </a:prstGeom>
          <a:ln w="762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3200" b="1" dirty="0" smtClean="0">
                <a:solidFill>
                  <a:srgbClr val="FF0000"/>
                </a:solidFill>
                <a:latin typeface="Calibri" pitchFamily="34" charset="0"/>
              </a:rPr>
              <a:t>TEMA 1</a:t>
            </a:r>
          </a:p>
          <a:p>
            <a:pPr algn="ctr"/>
            <a:endParaRPr lang="es-MX" sz="3200" b="1" dirty="0" smtClean="0">
              <a:solidFill>
                <a:schemeClr val="tx1"/>
              </a:solidFill>
              <a:latin typeface="Calibri" pitchFamily="34" charset="0"/>
            </a:endParaRPr>
          </a:p>
          <a:p>
            <a:pPr algn="ctr"/>
            <a:r>
              <a:rPr lang="es-MX" sz="2800" b="1" dirty="0" smtClean="0">
                <a:solidFill>
                  <a:schemeClr val="accent4">
                    <a:lumMod val="50000"/>
                  </a:schemeClr>
                </a:solidFill>
                <a:latin typeface="Calibri" pitchFamily="34" charset="0"/>
              </a:rPr>
              <a:t>Principios Pedagógicos de la RIEB.</a:t>
            </a:r>
          </a:p>
          <a:p>
            <a:pPr algn="ctr"/>
            <a:r>
              <a:rPr lang="es-MX" sz="2800" b="1" dirty="0" smtClean="0">
                <a:solidFill>
                  <a:schemeClr val="accent4">
                    <a:lumMod val="50000"/>
                  </a:schemeClr>
                </a:solidFill>
                <a:latin typeface="Calibri" pitchFamily="34" charset="0"/>
              </a:rPr>
              <a:t>El tránsito entre niveles de los estudiantes de Educación Básica en el Estado de Jalisco</a:t>
            </a:r>
            <a:endParaRPr lang="es-MX" sz="2800" b="1" dirty="0">
              <a:solidFill>
                <a:schemeClr val="accent4">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340768"/>
            <a:ext cx="7560840" cy="4985980"/>
          </a:xfrm>
          <a:prstGeom prst="rect">
            <a:avLst/>
          </a:prstGeom>
        </p:spPr>
        <p:txBody>
          <a:bodyPr wrap="square">
            <a:spAutoFit/>
          </a:bodyPr>
          <a:lstStyle/>
          <a:p>
            <a:pPr algn="just">
              <a:spcAft>
                <a:spcPts val="1200"/>
              </a:spcAft>
              <a:buBlip>
                <a:blip r:embed="rId2"/>
              </a:buBlip>
            </a:pPr>
            <a:r>
              <a:rPr lang="es-ES" sz="2800" b="1" dirty="0" smtClean="0">
                <a:solidFill>
                  <a:srgbClr val="0070C0"/>
                </a:solidFill>
                <a:latin typeface="+mj-lt"/>
              </a:rPr>
              <a:t> Desde </a:t>
            </a:r>
            <a:r>
              <a:rPr lang="es-ES" sz="2800" b="1" dirty="0">
                <a:solidFill>
                  <a:srgbClr val="0070C0"/>
                </a:solidFill>
                <a:latin typeface="+mj-lt"/>
              </a:rPr>
              <a:t>esta perspectiva, el liderazgo requiere de la participación activa de estudiantes, docentes, directivos escolares, padres de familia y otros actores, en un clima de respeto, corresponsabilidad, transparencia y rendición de cuentas.</a:t>
            </a:r>
          </a:p>
          <a:p>
            <a:pPr indent="-457200" algn="just">
              <a:spcAft>
                <a:spcPts val="1200"/>
              </a:spcAft>
              <a:buBlip>
                <a:blip r:embed="rId2"/>
              </a:buBlip>
            </a:pPr>
            <a:r>
              <a:rPr lang="es-ES" sz="2800" b="1" dirty="0" smtClean="0">
                <a:solidFill>
                  <a:srgbClr val="0070C0"/>
                </a:solidFill>
                <a:latin typeface="+mj-lt"/>
              </a:rPr>
              <a:t>El </a:t>
            </a:r>
            <a:r>
              <a:rPr lang="es-ES" sz="2800" b="1" dirty="0">
                <a:solidFill>
                  <a:srgbClr val="0070C0"/>
                </a:solidFill>
                <a:latin typeface="+mj-lt"/>
              </a:rPr>
              <a:t>liderazgo es determinante para el aseguramiento de propósitos que resultan fundamentales para la calidad educativa, la transformación de la organización y el funcionamiento interno de las escuelas.</a:t>
            </a:r>
          </a:p>
        </p:txBody>
      </p:sp>
      <p:sp>
        <p:nvSpPr>
          <p:cNvPr id="4" name="Rectangle 2"/>
          <p:cNvSpPr>
            <a:spLocks noChangeArrowheads="1"/>
          </p:cNvSpPr>
          <p:nvPr/>
        </p:nvSpPr>
        <p:spPr bwMode="auto">
          <a:xfrm>
            <a:off x="0" y="0"/>
            <a:ext cx="576064" cy="6858000"/>
          </a:xfrm>
          <a:prstGeom prst="rect">
            <a:avLst/>
          </a:prstGeom>
          <a:gradFill rotWithShape="1">
            <a:gsLst>
              <a:gs pos="0">
                <a:srgbClr val="333399"/>
              </a:gs>
              <a:gs pos="100000">
                <a:srgbClr val="333399">
                  <a:gamma/>
                  <a:tint val="0"/>
                  <a:invGamma/>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pic>
        <p:nvPicPr>
          <p:cNvPr id="3" name="Picture 4"/>
          <p:cNvPicPr>
            <a:picLocks noChangeAspect="1" noChangeArrowheads="1"/>
          </p:cNvPicPr>
          <p:nvPr/>
        </p:nvPicPr>
        <p:blipFill>
          <a:blip r:embed="rId3" cstate="print"/>
          <a:srcRect/>
          <a:stretch>
            <a:fillRect/>
          </a:stretch>
        </p:blipFill>
        <p:spPr bwMode="auto">
          <a:xfrm>
            <a:off x="0" y="0"/>
            <a:ext cx="2080412" cy="548680"/>
          </a:xfrm>
          <a:prstGeom prst="rect">
            <a:avLst/>
          </a:prstGeom>
          <a:noFill/>
          <a:ln w="9525">
            <a:noFill/>
            <a:miter lim="800000"/>
            <a:headEnd/>
            <a:tailEnd/>
          </a:ln>
        </p:spPr>
      </p:pic>
      <p:sp>
        <p:nvSpPr>
          <p:cNvPr id="5" name="4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ES" sz="3200" dirty="0" smtClean="0">
                <a:solidFill>
                  <a:schemeClr val="bg1"/>
                </a:solidFill>
              </a:rPr>
              <a:t>11. Reorientar el liderazgo</a:t>
            </a:r>
            <a:endParaRPr lang="es-MX" sz="3200" b="1" dirty="0">
              <a:solidFill>
                <a:schemeClr val="bg1"/>
              </a:solidFill>
            </a:endParaRPr>
          </a:p>
        </p:txBody>
      </p:sp>
      <p:pic>
        <p:nvPicPr>
          <p:cNvPr id="6" name="Picture 8"/>
          <p:cNvPicPr>
            <a:picLocks noChangeAspect="1" noChangeArrowheads="1"/>
          </p:cNvPicPr>
          <p:nvPr/>
        </p:nvPicPr>
        <p:blipFill>
          <a:blip r:embed="rId4" cstate="print"/>
          <a:srcRect/>
          <a:stretch>
            <a:fillRect/>
          </a:stretch>
        </p:blipFill>
        <p:spPr bwMode="auto">
          <a:xfrm>
            <a:off x="5364088" y="6213475"/>
            <a:ext cx="720725" cy="644525"/>
          </a:xfrm>
          <a:prstGeom prst="rect">
            <a:avLst/>
          </a:prstGeom>
          <a:noFill/>
          <a:ln w="9525">
            <a:noFill/>
            <a:miter lim="800000"/>
            <a:headEnd/>
            <a:tailEnd/>
          </a:ln>
        </p:spPr>
      </p:pic>
    </p:spTree>
    <p:extLst>
      <p:ext uri="{BB962C8B-B14F-4D97-AF65-F5344CB8AC3E}">
        <p14:creationId xmlns:p14="http://schemas.microsoft.com/office/powerpoint/2010/main" val="19861325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340768"/>
            <a:ext cx="7560840" cy="4985980"/>
          </a:xfrm>
          <a:prstGeom prst="rect">
            <a:avLst/>
          </a:prstGeom>
        </p:spPr>
        <p:txBody>
          <a:bodyPr wrap="square">
            <a:spAutoFit/>
          </a:bodyPr>
          <a:lstStyle/>
          <a:p>
            <a:pPr algn="just">
              <a:spcAft>
                <a:spcPts val="1200"/>
              </a:spcAft>
              <a:buBlip>
                <a:blip r:embed="rId2"/>
              </a:buBlip>
            </a:pPr>
            <a:r>
              <a:rPr lang="es-ES" sz="2800" b="1" dirty="0" smtClean="0">
                <a:solidFill>
                  <a:srgbClr val="0070C0"/>
                </a:solidFill>
                <a:latin typeface="+mj-lt"/>
              </a:rPr>
              <a:t> Desde </a:t>
            </a:r>
            <a:r>
              <a:rPr lang="es-ES" sz="2800" b="1" dirty="0">
                <a:solidFill>
                  <a:srgbClr val="0070C0"/>
                </a:solidFill>
                <a:latin typeface="+mj-lt"/>
              </a:rPr>
              <a:t>esta perspectiva, el liderazgo requiere de la participación activa de estudiantes, docentes, directivos escolares, padres de familia y otros actores, en un clima de respeto, corresponsabilidad, transparencia y rendición de cuentas.</a:t>
            </a:r>
          </a:p>
          <a:p>
            <a:pPr indent="-457200" algn="just">
              <a:spcAft>
                <a:spcPts val="1200"/>
              </a:spcAft>
              <a:buBlip>
                <a:blip r:embed="rId2"/>
              </a:buBlip>
            </a:pPr>
            <a:r>
              <a:rPr lang="es-ES" sz="2800" b="1" dirty="0" smtClean="0">
                <a:solidFill>
                  <a:srgbClr val="0070C0"/>
                </a:solidFill>
                <a:latin typeface="+mj-lt"/>
              </a:rPr>
              <a:t>El </a:t>
            </a:r>
            <a:r>
              <a:rPr lang="es-ES" sz="2800" b="1" dirty="0">
                <a:solidFill>
                  <a:srgbClr val="0070C0"/>
                </a:solidFill>
                <a:latin typeface="+mj-lt"/>
              </a:rPr>
              <a:t>liderazgo es determinante para el aseguramiento de propósitos que resultan fundamentales para la calidad educativa, la transformación de la organización y el funcionamiento interno de las escuelas.</a:t>
            </a:r>
          </a:p>
        </p:txBody>
      </p:sp>
      <p:sp>
        <p:nvSpPr>
          <p:cNvPr id="4" name="Rectangle 2"/>
          <p:cNvSpPr>
            <a:spLocks noChangeArrowheads="1"/>
          </p:cNvSpPr>
          <p:nvPr/>
        </p:nvSpPr>
        <p:spPr bwMode="auto">
          <a:xfrm>
            <a:off x="0" y="0"/>
            <a:ext cx="576064" cy="6858000"/>
          </a:xfrm>
          <a:prstGeom prst="rect">
            <a:avLst/>
          </a:prstGeom>
          <a:gradFill rotWithShape="1">
            <a:gsLst>
              <a:gs pos="0">
                <a:srgbClr val="333399"/>
              </a:gs>
              <a:gs pos="100000">
                <a:srgbClr val="333399">
                  <a:gamma/>
                  <a:tint val="0"/>
                  <a:invGamma/>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pic>
        <p:nvPicPr>
          <p:cNvPr id="3" name="Picture 4"/>
          <p:cNvPicPr>
            <a:picLocks noChangeAspect="1" noChangeArrowheads="1"/>
          </p:cNvPicPr>
          <p:nvPr/>
        </p:nvPicPr>
        <p:blipFill>
          <a:blip r:embed="rId3" cstate="print"/>
          <a:srcRect/>
          <a:stretch>
            <a:fillRect/>
          </a:stretch>
        </p:blipFill>
        <p:spPr bwMode="auto">
          <a:xfrm>
            <a:off x="0" y="0"/>
            <a:ext cx="2080412" cy="548680"/>
          </a:xfrm>
          <a:prstGeom prst="rect">
            <a:avLst/>
          </a:prstGeom>
          <a:noFill/>
          <a:ln w="9525">
            <a:noFill/>
            <a:miter lim="800000"/>
            <a:headEnd/>
            <a:tailEnd/>
          </a:ln>
        </p:spPr>
      </p:pic>
      <p:sp>
        <p:nvSpPr>
          <p:cNvPr id="5" name="4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ES" sz="3200" dirty="0" smtClean="0">
                <a:solidFill>
                  <a:schemeClr val="bg1"/>
                </a:solidFill>
              </a:rPr>
              <a:t>11. Reorientar el liderazgo</a:t>
            </a:r>
            <a:endParaRPr lang="es-MX" sz="3200" b="1" dirty="0">
              <a:solidFill>
                <a:schemeClr val="bg1"/>
              </a:solidFill>
            </a:endParaRPr>
          </a:p>
        </p:txBody>
      </p:sp>
      <p:pic>
        <p:nvPicPr>
          <p:cNvPr id="6" name="Picture 8"/>
          <p:cNvPicPr>
            <a:picLocks noChangeAspect="1" noChangeArrowheads="1"/>
          </p:cNvPicPr>
          <p:nvPr/>
        </p:nvPicPr>
        <p:blipFill>
          <a:blip r:embed="rId4" cstate="print"/>
          <a:srcRect/>
          <a:stretch>
            <a:fillRect/>
          </a:stretch>
        </p:blipFill>
        <p:spPr bwMode="auto">
          <a:xfrm>
            <a:off x="5364088" y="6213475"/>
            <a:ext cx="720725" cy="644525"/>
          </a:xfrm>
          <a:prstGeom prst="rect">
            <a:avLst/>
          </a:prstGeom>
          <a:noFill/>
          <a:ln w="9525">
            <a:noFill/>
            <a:miter lim="800000"/>
            <a:headEnd/>
            <a:tailEnd/>
          </a:ln>
        </p:spPr>
      </p:pic>
    </p:spTree>
    <p:extLst>
      <p:ext uri="{BB962C8B-B14F-4D97-AF65-F5344CB8AC3E}">
        <p14:creationId xmlns:p14="http://schemas.microsoft.com/office/powerpoint/2010/main" val="4435374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6413526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576064" cy="6858000"/>
          </a:xfrm>
          <a:prstGeom prst="rect">
            <a:avLst/>
          </a:prstGeom>
          <a:gradFill rotWithShape="1">
            <a:gsLst>
              <a:gs pos="0">
                <a:srgbClr val="333399"/>
              </a:gs>
              <a:gs pos="100000">
                <a:srgbClr val="333399">
                  <a:gamma/>
                  <a:tint val="0"/>
                  <a:invGamma/>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pic>
        <p:nvPicPr>
          <p:cNvPr id="3" name="Picture 4"/>
          <p:cNvPicPr>
            <a:picLocks noChangeAspect="1" noChangeArrowheads="1"/>
          </p:cNvPicPr>
          <p:nvPr/>
        </p:nvPicPr>
        <p:blipFill>
          <a:blip r:embed="rId2" cstate="print"/>
          <a:srcRect/>
          <a:stretch>
            <a:fillRect/>
          </a:stretch>
        </p:blipFill>
        <p:spPr bwMode="auto">
          <a:xfrm>
            <a:off x="0"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364088" y="6213475"/>
            <a:ext cx="720725" cy="64452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76672"/>
            <a:ext cx="7416824" cy="586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743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1187624" y="692696"/>
            <a:ext cx="6929486" cy="1815882"/>
          </a:xfrm>
          <a:prstGeom prst="rect">
            <a:avLst/>
          </a:prstGeom>
          <a:noFill/>
        </p:spPr>
        <p:txBody>
          <a:bodyPr wrap="square" rtlCol="0">
            <a:spAutoFit/>
          </a:bodyPr>
          <a:lstStyle/>
          <a:p>
            <a:pPr algn="just"/>
            <a:r>
              <a:rPr lang="es-MX" sz="2800" b="1" dirty="0" smtClean="0">
                <a:solidFill>
                  <a:srgbClr val="004BE2"/>
                </a:solidFill>
              </a:rPr>
              <a:t>Actividad </a:t>
            </a:r>
            <a:r>
              <a:rPr lang="es-MX" sz="2800" b="1" dirty="0">
                <a:solidFill>
                  <a:srgbClr val="004BE2"/>
                </a:solidFill>
              </a:rPr>
              <a:t>4</a:t>
            </a:r>
            <a:endParaRPr lang="es-MX" sz="2800" b="1" dirty="0" smtClean="0">
              <a:solidFill>
                <a:srgbClr val="004BE2"/>
              </a:solidFill>
            </a:endParaRPr>
          </a:p>
          <a:p>
            <a:pPr algn="just">
              <a:buFont typeface="Arial" pitchFamily="34" charset="0"/>
              <a:buChar char="•"/>
            </a:pPr>
            <a:r>
              <a:rPr lang="es-MX" sz="2800" dirty="0" smtClean="0"/>
              <a:t>En los mismos equipos realicen  una lectura comentada del texto “Modelo de gestión para la supervisión escolar ”</a:t>
            </a:r>
          </a:p>
        </p:txBody>
      </p:sp>
      <p:pic>
        <p:nvPicPr>
          <p:cNvPr id="92162" name="Picture 2" descr="http://t1.gstatic.com/images?q=tbn:ANd9GcR50QG76xsSu7RxX1eHeSryjCkGOnjXVtfIXU2x5T4gqF1mBHtqfw8VAcg">
            <a:hlinkClick r:id="rId4"/>
          </p:cNvPr>
          <p:cNvPicPr>
            <a:picLocks noChangeAspect="1" noChangeArrowheads="1"/>
          </p:cNvPicPr>
          <p:nvPr/>
        </p:nvPicPr>
        <p:blipFill>
          <a:blip r:embed="rId5" cstate="print"/>
          <a:srcRect/>
          <a:stretch>
            <a:fillRect/>
          </a:stretch>
        </p:blipFill>
        <p:spPr bwMode="auto">
          <a:xfrm>
            <a:off x="3143240" y="2780928"/>
            <a:ext cx="2868920" cy="319995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642910" y="500042"/>
            <a:ext cx="8072494" cy="5139869"/>
          </a:xfrm>
          <a:prstGeom prst="rect">
            <a:avLst/>
          </a:prstGeom>
          <a:noFill/>
        </p:spPr>
        <p:txBody>
          <a:bodyPr wrap="square" rtlCol="0">
            <a:spAutoFit/>
          </a:bodyPr>
          <a:lstStyle/>
          <a:p>
            <a:r>
              <a:rPr lang="es-ES_tradnl" sz="2800" b="1" dirty="0" smtClean="0">
                <a:solidFill>
                  <a:srgbClr val="0070C0"/>
                </a:solidFill>
              </a:rPr>
              <a:t>Actividad </a:t>
            </a:r>
            <a:r>
              <a:rPr lang="es-ES_tradnl" sz="2800" b="1" dirty="0">
                <a:solidFill>
                  <a:srgbClr val="0070C0"/>
                </a:solidFill>
              </a:rPr>
              <a:t>5</a:t>
            </a:r>
            <a:endParaRPr lang="es-ES" sz="2800" dirty="0" smtClean="0"/>
          </a:p>
          <a:p>
            <a:pPr algn="just">
              <a:buFont typeface="Arial" pitchFamily="34" charset="0"/>
              <a:buChar char="•"/>
            </a:pPr>
            <a:r>
              <a:rPr lang="es-ES_tradnl" sz="2800" dirty="0" smtClean="0"/>
              <a:t> Con base en la información que acaban de leer, completen el cuadro </a:t>
            </a:r>
            <a:r>
              <a:rPr lang="es-ES_tradnl" sz="2800" dirty="0"/>
              <a:t>en forma </a:t>
            </a:r>
            <a:r>
              <a:rPr lang="es-ES_tradnl" sz="2800" dirty="0" smtClean="0"/>
              <a:t>grupal de acuerdo a la característica  de la UNESCO que les corresponde.</a:t>
            </a:r>
          </a:p>
          <a:p>
            <a:pPr algn="just"/>
            <a:endParaRPr lang="es-ES_tradnl" sz="1600" dirty="0" smtClean="0"/>
          </a:p>
          <a:p>
            <a:pPr algn="just"/>
            <a:endParaRPr lang="es-ES_tradnl" sz="1600" dirty="0" smtClean="0"/>
          </a:p>
          <a:p>
            <a:pPr algn="just"/>
            <a:endParaRPr lang="es-ES_tradnl" sz="1600" dirty="0" smtClean="0"/>
          </a:p>
          <a:p>
            <a:pPr algn="just"/>
            <a:r>
              <a:rPr lang="es-ES" sz="2800" dirty="0" smtClean="0"/>
              <a:t>Equipo 1: La creatividad colectiva</a:t>
            </a:r>
          </a:p>
          <a:p>
            <a:r>
              <a:rPr lang="es-ES" sz="2800" dirty="0" smtClean="0"/>
              <a:t>Equipo 2: La visión de futuro</a:t>
            </a:r>
          </a:p>
          <a:p>
            <a:r>
              <a:rPr lang="es-ES" sz="2800" dirty="0" smtClean="0"/>
              <a:t>Equipo 3: La innovación para la transformación</a:t>
            </a:r>
          </a:p>
          <a:p>
            <a:r>
              <a:rPr lang="es-ES" sz="2800" dirty="0" smtClean="0"/>
              <a:t>Equipo 4: El fortalecimiento de la gestión</a:t>
            </a:r>
          </a:p>
          <a:p>
            <a:r>
              <a:rPr lang="es-ES" sz="2800" dirty="0" smtClean="0"/>
              <a:t>Equipo 5: La promoción del trabajo colaborativo</a:t>
            </a:r>
          </a:p>
          <a:p>
            <a:r>
              <a:rPr lang="es-ES" sz="2800" dirty="0" smtClean="0"/>
              <a:t>Equipo 6: La asesoría y la orientación</a:t>
            </a:r>
            <a:endParaRPr lang="es-MX" sz="2800" b="1" dirty="0">
              <a:solidFill>
                <a:srgbClr val="0070C0"/>
              </a:solidFill>
            </a:endParaRPr>
          </a:p>
        </p:txBody>
      </p:sp>
      <p:pic>
        <p:nvPicPr>
          <p:cNvPr id="58370" name="Picture 2" descr="trabajo_en_equipo.jpg"/>
          <p:cNvPicPr>
            <a:picLocks noChangeAspect="1" noChangeArrowheads="1"/>
          </p:cNvPicPr>
          <p:nvPr/>
        </p:nvPicPr>
        <p:blipFill>
          <a:blip r:embed="rId4" cstate="print"/>
          <a:srcRect/>
          <a:stretch>
            <a:fillRect/>
          </a:stretch>
        </p:blipFill>
        <p:spPr bwMode="auto">
          <a:xfrm>
            <a:off x="6398644" y="2204864"/>
            <a:ext cx="2493836" cy="1714512"/>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642910" y="404664"/>
            <a:ext cx="8072494" cy="954107"/>
          </a:xfrm>
          <a:prstGeom prst="rect">
            <a:avLst/>
          </a:prstGeom>
          <a:noFill/>
        </p:spPr>
        <p:txBody>
          <a:bodyPr wrap="square" rtlCol="0">
            <a:spAutoFit/>
          </a:bodyPr>
          <a:lstStyle/>
          <a:p>
            <a:r>
              <a:rPr lang="es-ES_tradnl" sz="2800" b="1" dirty="0" smtClean="0">
                <a:solidFill>
                  <a:srgbClr val="0070C0"/>
                </a:solidFill>
              </a:rPr>
              <a:t>Actividad </a:t>
            </a:r>
            <a:r>
              <a:rPr lang="es-ES_tradnl" sz="2800" b="1" dirty="0">
                <a:solidFill>
                  <a:srgbClr val="0070C0"/>
                </a:solidFill>
              </a:rPr>
              <a:t>6</a:t>
            </a:r>
            <a:endParaRPr lang="es-ES_tradnl" sz="2800" b="1" dirty="0" smtClean="0">
              <a:solidFill>
                <a:srgbClr val="0070C0"/>
              </a:solidFill>
            </a:endParaRPr>
          </a:p>
          <a:p>
            <a:r>
              <a:rPr lang="es-ES" sz="2800" dirty="0" smtClean="0"/>
              <a:t>Presenten en grupo su trabajo. </a:t>
            </a:r>
          </a:p>
        </p:txBody>
      </p:sp>
      <p:graphicFrame>
        <p:nvGraphicFramePr>
          <p:cNvPr id="7" name="6 Tabla"/>
          <p:cNvGraphicFramePr>
            <a:graphicFrameLocks noGrp="1"/>
          </p:cNvGraphicFramePr>
          <p:nvPr>
            <p:extLst>
              <p:ext uri="{D42A27DB-BD31-4B8C-83A1-F6EECF244321}">
                <p14:modId xmlns:p14="http://schemas.microsoft.com/office/powerpoint/2010/main" val="2620527882"/>
              </p:ext>
            </p:extLst>
          </p:nvPr>
        </p:nvGraphicFramePr>
        <p:xfrm>
          <a:off x="251520" y="1636792"/>
          <a:ext cx="8640961" cy="4384496"/>
        </p:xfrm>
        <a:graphic>
          <a:graphicData uri="http://schemas.openxmlformats.org/drawingml/2006/table">
            <a:tbl>
              <a:tblPr firstRow="1" bandRow="1">
                <a:tableStyleId>{5DA37D80-6434-44D0-A028-1B22A696006F}</a:tableStyleId>
              </a:tblPr>
              <a:tblGrid>
                <a:gridCol w="2520280"/>
                <a:gridCol w="1512168"/>
                <a:gridCol w="2232248"/>
                <a:gridCol w="2376265"/>
              </a:tblGrid>
              <a:tr h="457701">
                <a:tc>
                  <a:txBody>
                    <a:bodyPr/>
                    <a:lstStyle/>
                    <a:p>
                      <a:pPr algn="ctr"/>
                      <a:r>
                        <a:rPr lang="es-ES" sz="1800" dirty="0" smtClean="0"/>
                        <a:t>CARACTERISTICA</a:t>
                      </a:r>
                      <a:endParaRPr lang="es-ES" sz="1800" dirty="0"/>
                    </a:p>
                  </a:txBody>
                  <a:tcPr/>
                </a:tc>
                <a:tc>
                  <a:txBody>
                    <a:bodyPr/>
                    <a:lstStyle/>
                    <a:p>
                      <a:pPr algn="ctr"/>
                      <a:r>
                        <a:rPr lang="es-ES" sz="1800" dirty="0" smtClean="0"/>
                        <a:t>SE DEFINE COMO…</a:t>
                      </a:r>
                      <a:endParaRPr lang="es-ES" sz="1800" dirty="0"/>
                    </a:p>
                  </a:txBody>
                  <a:tcPr/>
                </a:tc>
                <a:tc>
                  <a:txBody>
                    <a:bodyPr/>
                    <a:lstStyle/>
                    <a:p>
                      <a:r>
                        <a:rPr lang="es-ES" sz="1800" dirty="0" smtClean="0"/>
                        <a:t>SE MANIFIESTA CUANDO…</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SE PUEDE MEJORAR CUANDO…</a:t>
                      </a:r>
                      <a:endParaRPr lang="es-ES" sz="1800" dirty="0"/>
                    </a:p>
                  </a:txBody>
                  <a:tcPr/>
                </a:tc>
              </a:tr>
              <a:tr h="457701">
                <a:tc>
                  <a:txBody>
                    <a:bodyPr/>
                    <a:lstStyle/>
                    <a:p>
                      <a:r>
                        <a:rPr lang="es-ES" sz="1800" dirty="0" smtClean="0"/>
                        <a:t>1. La</a:t>
                      </a:r>
                      <a:r>
                        <a:rPr lang="es-ES" sz="1800" baseline="0" dirty="0" smtClean="0"/>
                        <a:t> creatividad colectiva</a:t>
                      </a:r>
                      <a:endParaRPr lang="es-ES" sz="1800" dirty="0"/>
                    </a:p>
                  </a:txBody>
                  <a:tcPr/>
                </a:tc>
                <a:tc>
                  <a:txBody>
                    <a:bodyPr/>
                    <a:lstStyle/>
                    <a:p>
                      <a:endParaRPr lang="es-ES" sz="1400"/>
                    </a:p>
                  </a:txBody>
                  <a:tcPr/>
                </a:tc>
                <a:tc>
                  <a:txBody>
                    <a:bodyPr/>
                    <a:lstStyle/>
                    <a:p>
                      <a:endParaRPr lang="es-ES" sz="1400"/>
                    </a:p>
                  </a:txBody>
                  <a:tcPr/>
                </a:tc>
                <a:tc>
                  <a:txBody>
                    <a:bodyPr/>
                    <a:lstStyle/>
                    <a:p>
                      <a:endParaRPr lang="es-ES" sz="1400" dirty="0"/>
                    </a:p>
                  </a:txBody>
                  <a:tcPr/>
                </a:tc>
              </a:tr>
              <a:tr h="457701">
                <a:tc>
                  <a:txBody>
                    <a:bodyPr/>
                    <a:lstStyle/>
                    <a:p>
                      <a:r>
                        <a:rPr lang="es-ES" sz="1800" dirty="0" smtClean="0"/>
                        <a:t>2.La visión del futuro</a:t>
                      </a:r>
                      <a:endParaRPr lang="es-ES" sz="1800" dirty="0"/>
                    </a:p>
                  </a:txBody>
                  <a:tcPr/>
                </a:tc>
                <a:tc>
                  <a:txBody>
                    <a:bodyPr/>
                    <a:lstStyle/>
                    <a:p>
                      <a:endParaRPr lang="es-ES" sz="1400"/>
                    </a:p>
                  </a:txBody>
                  <a:tcPr/>
                </a:tc>
                <a:tc>
                  <a:txBody>
                    <a:bodyPr/>
                    <a:lstStyle/>
                    <a:p>
                      <a:endParaRPr lang="es-ES" sz="1400"/>
                    </a:p>
                  </a:txBody>
                  <a:tcPr/>
                </a:tc>
                <a:tc>
                  <a:txBody>
                    <a:bodyPr/>
                    <a:lstStyle/>
                    <a:p>
                      <a:endParaRPr lang="es-ES" sz="1400" dirty="0"/>
                    </a:p>
                  </a:txBody>
                  <a:tcPr/>
                </a:tc>
              </a:tr>
              <a:tr h="638403">
                <a:tc>
                  <a:txBody>
                    <a:bodyPr/>
                    <a:lstStyle/>
                    <a:p>
                      <a:r>
                        <a:rPr lang="es-ES" sz="1800" dirty="0" smtClean="0"/>
                        <a:t>3.La innovación para la transformación</a:t>
                      </a:r>
                      <a:endParaRPr lang="es-ES" sz="1800" dirty="0"/>
                    </a:p>
                  </a:txBody>
                  <a:tcPr/>
                </a:tc>
                <a:tc>
                  <a:txBody>
                    <a:bodyPr/>
                    <a:lstStyle/>
                    <a:p>
                      <a:endParaRPr lang="es-ES" sz="1400"/>
                    </a:p>
                  </a:txBody>
                  <a:tcPr/>
                </a:tc>
                <a:tc>
                  <a:txBody>
                    <a:bodyPr/>
                    <a:lstStyle/>
                    <a:p>
                      <a:endParaRPr lang="es-ES" sz="1400"/>
                    </a:p>
                  </a:txBody>
                  <a:tcPr/>
                </a:tc>
                <a:tc>
                  <a:txBody>
                    <a:bodyPr/>
                    <a:lstStyle/>
                    <a:p>
                      <a:endParaRPr lang="es-ES" sz="1400" dirty="0"/>
                    </a:p>
                  </a:txBody>
                  <a:tcPr/>
                </a:tc>
              </a:tr>
              <a:tr h="646395">
                <a:tc>
                  <a:txBody>
                    <a:bodyPr/>
                    <a:lstStyle/>
                    <a:p>
                      <a:r>
                        <a:rPr lang="es-ES" sz="1800" dirty="0" smtClean="0"/>
                        <a:t>4.El fortalecimiento de la gestión</a:t>
                      </a:r>
                      <a:endParaRPr lang="es-ES" sz="1800" dirty="0"/>
                    </a:p>
                  </a:txBody>
                  <a:tcPr/>
                </a:tc>
                <a:tc>
                  <a:txBody>
                    <a:bodyPr/>
                    <a:lstStyle/>
                    <a:p>
                      <a:endParaRPr lang="es-ES" sz="1400"/>
                    </a:p>
                  </a:txBody>
                  <a:tcPr/>
                </a:tc>
                <a:tc>
                  <a:txBody>
                    <a:bodyPr/>
                    <a:lstStyle/>
                    <a:p>
                      <a:endParaRPr lang="es-ES" sz="1400"/>
                    </a:p>
                  </a:txBody>
                  <a:tcPr/>
                </a:tc>
                <a:tc>
                  <a:txBody>
                    <a:bodyPr/>
                    <a:lstStyle/>
                    <a:p>
                      <a:endParaRPr lang="es-ES" sz="1400" dirty="0"/>
                    </a:p>
                  </a:txBody>
                  <a:tcPr/>
                </a:tc>
              </a:tr>
              <a:tr h="720080">
                <a:tc>
                  <a:txBody>
                    <a:bodyPr/>
                    <a:lstStyle/>
                    <a:p>
                      <a:r>
                        <a:rPr lang="es-ES" sz="1800" dirty="0" smtClean="0"/>
                        <a:t>5.La promoción del trabajo colaborativo</a:t>
                      </a:r>
                      <a:endParaRPr lang="es-ES" sz="1800" dirty="0"/>
                    </a:p>
                  </a:txBody>
                  <a:tcPr/>
                </a:tc>
                <a:tc>
                  <a:txBody>
                    <a:bodyPr/>
                    <a:lstStyle/>
                    <a:p>
                      <a:endParaRPr lang="es-ES" sz="1400"/>
                    </a:p>
                  </a:txBody>
                  <a:tcPr/>
                </a:tc>
                <a:tc>
                  <a:txBody>
                    <a:bodyPr/>
                    <a:lstStyle/>
                    <a:p>
                      <a:endParaRPr lang="es-ES" sz="1400"/>
                    </a:p>
                  </a:txBody>
                  <a:tcPr/>
                </a:tc>
                <a:tc>
                  <a:txBody>
                    <a:bodyPr/>
                    <a:lstStyle/>
                    <a:p>
                      <a:endParaRPr lang="es-ES" sz="1400" dirty="0"/>
                    </a:p>
                  </a:txBody>
                  <a:tcPr/>
                </a:tc>
              </a:tr>
              <a:tr h="457701">
                <a:tc>
                  <a:txBody>
                    <a:bodyPr/>
                    <a:lstStyle/>
                    <a:p>
                      <a:r>
                        <a:rPr lang="es-ES" sz="1800" dirty="0" smtClean="0"/>
                        <a:t>6. La asesoría y la orientación</a:t>
                      </a:r>
                      <a:endParaRPr lang="es-ES" sz="1800" dirty="0"/>
                    </a:p>
                  </a:txBody>
                  <a:tcPr/>
                </a:tc>
                <a:tc>
                  <a:txBody>
                    <a:bodyPr/>
                    <a:lstStyle/>
                    <a:p>
                      <a:endParaRPr lang="es-ES" sz="1400"/>
                    </a:p>
                  </a:txBody>
                  <a:tcPr/>
                </a:tc>
                <a:tc>
                  <a:txBody>
                    <a:bodyPr/>
                    <a:lstStyle/>
                    <a:p>
                      <a:endParaRPr lang="es-ES" sz="1400" dirty="0"/>
                    </a:p>
                  </a:txBody>
                  <a:tcPr/>
                </a:tc>
                <a:tc>
                  <a:txBody>
                    <a:bodyPr/>
                    <a:lstStyle/>
                    <a:p>
                      <a:endParaRPr lang="es-ES" sz="1400" dirty="0"/>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Rectangle 8"/>
          <p:cNvSpPr>
            <a:spLocks noChangeArrowheads="1"/>
          </p:cNvSpPr>
          <p:nvPr/>
        </p:nvSpPr>
        <p:spPr bwMode="auto">
          <a:xfrm>
            <a:off x="642910" y="1357298"/>
            <a:ext cx="8245476" cy="3477875"/>
          </a:xfrm>
          <a:prstGeom prst="rect">
            <a:avLst/>
          </a:prstGeom>
          <a:noFill/>
          <a:ln w="9525">
            <a:noFill/>
            <a:miter lim="800000"/>
            <a:headEnd/>
            <a:tailEnd/>
          </a:ln>
        </p:spPr>
        <p:txBody>
          <a:bodyPr wrap="square">
            <a:spAutoFit/>
          </a:bodyPr>
          <a:lstStyle/>
          <a:p>
            <a:pPr algn="just">
              <a:buFont typeface="Arial" charset="0"/>
              <a:buChar char="•"/>
            </a:pPr>
            <a:r>
              <a:rPr lang="es-ES" sz="2800" dirty="0" smtClean="0"/>
              <a:t>Es importante especificar también cuáles son los compromisos, que como líder de una comunidad estoy dispuesto a asumir, para fortalecer el pacto con alumnos, padres de familia, docentes y con la escuela a fin de promover normas que regulen la convivencia diaria, además de fortalecer los vínculos entre derechos y obligaciones. </a:t>
            </a:r>
          </a:p>
          <a:p>
            <a:pPr>
              <a:buFont typeface="Arial" charset="0"/>
              <a:buChar char="•"/>
            </a:pPr>
            <a:endParaRPr lang="es-ES" sz="2400" b="1" dirty="0">
              <a:solidFill>
                <a:srgbClr val="0070C0"/>
              </a:solidFill>
              <a:latin typeface="Calibri" pitchFamily="34" charset="0"/>
            </a:endParaRPr>
          </a:p>
        </p:txBody>
      </p:sp>
      <p:sp>
        <p:nvSpPr>
          <p:cNvPr id="8" name="7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MX" sz="3200" b="1" dirty="0" smtClean="0">
                <a:solidFill>
                  <a:schemeClr val="bg1"/>
                </a:solidFill>
              </a:rPr>
              <a:t>Para compartir…</a:t>
            </a:r>
            <a:endParaRPr lang="es-MX" sz="3200" b="1" dirty="0">
              <a:solidFill>
                <a:schemeClr val="bg1"/>
              </a:solidFill>
            </a:endParaRPr>
          </a:p>
        </p:txBody>
      </p:sp>
      <p:pic>
        <p:nvPicPr>
          <p:cNvPr id="73731" name="Picture 3" descr="hombre20pensando.gif"/>
          <p:cNvPicPr>
            <a:picLocks noChangeAspect="1" noChangeArrowheads="1" noCrop="1"/>
          </p:cNvPicPr>
          <p:nvPr/>
        </p:nvPicPr>
        <p:blipFill>
          <a:blip r:embed="rId4" cstate="print"/>
          <a:srcRect/>
          <a:stretch>
            <a:fillRect/>
          </a:stretch>
        </p:blipFill>
        <p:spPr bwMode="auto">
          <a:xfrm>
            <a:off x="4357686" y="4025067"/>
            <a:ext cx="2214578" cy="2151901"/>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5" name="Rectangle 8"/>
          <p:cNvSpPr>
            <a:spLocks noChangeArrowheads="1"/>
          </p:cNvSpPr>
          <p:nvPr/>
        </p:nvSpPr>
        <p:spPr bwMode="auto">
          <a:xfrm>
            <a:off x="971600" y="1556792"/>
            <a:ext cx="7457482" cy="2246769"/>
          </a:xfrm>
          <a:prstGeom prst="rect">
            <a:avLst/>
          </a:prstGeom>
          <a:noFill/>
          <a:ln w="9525">
            <a:noFill/>
            <a:miter lim="800000"/>
            <a:headEnd/>
            <a:tailEnd/>
          </a:ln>
        </p:spPr>
        <p:txBody>
          <a:bodyPr wrap="square">
            <a:spAutoFit/>
          </a:bodyPr>
          <a:lstStyle/>
          <a:p>
            <a:pPr algn="just">
              <a:buFont typeface="Arial" charset="0"/>
              <a:buChar char="•"/>
            </a:pPr>
            <a:r>
              <a:rPr lang="es-ES" sz="2800" dirty="0" smtClean="0">
                <a:latin typeface="Calibri" pitchFamily="34" charset="0"/>
              </a:rPr>
              <a:t>Retomemos el cuadro de la actividad uno (cuadro SQA) y cada uno complemente la tercera columna, en la que deberá consignar los aprendizajes que elaboró como resultado de las actividades de esta sesión.</a:t>
            </a:r>
            <a:endParaRPr lang="es-ES" sz="2800" dirty="0">
              <a:latin typeface="Calibri" pitchFamily="34" charset="0"/>
            </a:endParaRPr>
          </a:p>
        </p:txBody>
      </p:sp>
      <p:sp>
        <p:nvSpPr>
          <p:cNvPr id="8" name="7 CuadroTexto"/>
          <p:cNvSpPr txBox="1"/>
          <p:nvPr/>
        </p:nvSpPr>
        <p:spPr>
          <a:xfrm>
            <a:off x="1007096" y="548680"/>
            <a:ext cx="8136904" cy="584775"/>
          </a:xfrm>
          <a:prstGeom prst="rect">
            <a:avLst/>
          </a:prstGeom>
          <a:solidFill>
            <a:srgbClr val="0070C0"/>
          </a:solidFill>
        </p:spPr>
        <p:txBody>
          <a:bodyPr wrap="square" rtlCol="0">
            <a:spAutoFit/>
          </a:bodyPr>
          <a:lstStyle/>
          <a:p>
            <a:pPr algn="ctr"/>
            <a:r>
              <a:rPr lang="es-MX" sz="3200" b="1" dirty="0" smtClean="0">
                <a:solidFill>
                  <a:schemeClr val="bg1"/>
                </a:solidFill>
              </a:rPr>
              <a:t>Para cerrar…</a:t>
            </a:r>
            <a:endParaRPr lang="es-MX" sz="3200" b="1" dirty="0">
              <a:solidFill>
                <a:schemeClr val="bg1"/>
              </a:solidFill>
            </a:endParaRPr>
          </a:p>
        </p:txBody>
      </p:sp>
      <p:graphicFrame>
        <p:nvGraphicFramePr>
          <p:cNvPr id="9" name="8 Tabla"/>
          <p:cNvGraphicFramePr>
            <a:graphicFrameLocks noGrp="1"/>
          </p:cNvGraphicFramePr>
          <p:nvPr/>
        </p:nvGraphicFramePr>
        <p:xfrm>
          <a:off x="1972776" y="3880637"/>
          <a:ext cx="5623560" cy="2313432"/>
        </p:xfrm>
        <a:graphic>
          <a:graphicData uri="http://schemas.openxmlformats.org/drawingml/2006/table">
            <a:tbl>
              <a:tblPr/>
              <a:tblGrid>
                <a:gridCol w="1874520"/>
                <a:gridCol w="1874520"/>
                <a:gridCol w="1874520"/>
              </a:tblGrid>
              <a:tr h="0">
                <a:tc>
                  <a:txBody>
                    <a:bodyPr/>
                    <a:lstStyle/>
                    <a:p>
                      <a:pPr algn="ctr">
                        <a:lnSpc>
                          <a:spcPct val="115000"/>
                        </a:lnSpc>
                        <a:spcAft>
                          <a:spcPts val="0"/>
                        </a:spcAft>
                      </a:pPr>
                      <a:r>
                        <a:rPr lang="es-MX" sz="1100" cap="small" dirty="0">
                          <a:latin typeface="Arial"/>
                          <a:ea typeface="Calibri"/>
                          <a:cs typeface="Times New Roman"/>
                        </a:rPr>
                        <a:t>¿Qué sé?</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cap="small">
                          <a:latin typeface="Arial"/>
                          <a:ea typeface="Calibri"/>
                          <a:cs typeface="Times New Roman"/>
                        </a:rPr>
                        <a:t>¿Qué me gustaría saber?</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cap="small">
                          <a:latin typeface="Arial"/>
                          <a:ea typeface="Calibri"/>
                          <a:cs typeface="Times New Roman"/>
                        </a:rPr>
                        <a:t>¿Qué aprendí?</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0">
                <a:tc>
                  <a:txBody>
                    <a:bodyPr/>
                    <a:lstStyle/>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smtClean="0">
                        <a:latin typeface="Arial"/>
                        <a:ea typeface="Calibri"/>
                        <a:cs typeface="Times New Roman"/>
                      </a:endParaRPr>
                    </a:p>
                    <a:p>
                      <a:pPr>
                        <a:lnSpc>
                          <a:spcPct val="115000"/>
                        </a:lnSpc>
                        <a:spcAft>
                          <a:spcPts val="0"/>
                        </a:spcAft>
                      </a:pPr>
                      <a:endParaRPr lang="es-MX"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7348" name="Picture 4" descr="http://ts4.mm.bing.net/images/thumbnail.aspx?q=4839127462576479&amp;id=56d99d169ab4e4cfce971bf8115a1f2f"/>
          <p:cNvPicPr>
            <a:picLocks noChangeAspect="1" noChangeArrowheads="1"/>
          </p:cNvPicPr>
          <p:nvPr/>
        </p:nvPicPr>
        <p:blipFill>
          <a:blip r:embed="rId4" cstate="print"/>
          <a:srcRect/>
          <a:stretch>
            <a:fillRect/>
          </a:stretch>
        </p:blipFill>
        <p:spPr bwMode="auto">
          <a:xfrm>
            <a:off x="5940152" y="4187682"/>
            <a:ext cx="1368152" cy="1833606"/>
          </a:xfrm>
          <a:prstGeom prst="rect">
            <a:avLst/>
          </a:prstGeom>
          <a:noFill/>
        </p:spPr>
      </p:pic>
      <p:pic>
        <p:nvPicPr>
          <p:cNvPr id="57350" name="Picture 6" descr="http://ts4.mm.bing.net/images/thumbnail.aspx?q=4935102816846251&amp;id=035666dfd4d345e6c5ac18d80ba09442"/>
          <p:cNvPicPr>
            <a:picLocks noChangeAspect="1" noChangeArrowheads="1"/>
          </p:cNvPicPr>
          <p:nvPr/>
        </p:nvPicPr>
        <p:blipFill>
          <a:blip r:embed="rId5" cstate="print"/>
          <a:srcRect/>
          <a:stretch>
            <a:fillRect/>
          </a:stretch>
        </p:blipFill>
        <p:spPr bwMode="auto">
          <a:xfrm>
            <a:off x="2267744" y="4206974"/>
            <a:ext cx="1339801" cy="1814314"/>
          </a:xfrm>
          <a:prstGeom prst="rect">
            <a:avLst/>
          </a:prstGeom>
          <a:noFill/>
        </p:spPr>
      </p:pic>
      <p:pic>
        <p:nvPicPr>
          <p:cNvPr id="57352" name="Picture 8" descr="http://ts4.mm.bing.net/images/thumbnail.aspx?q=4859232219955331&amp;id=46f55bf18528524b30a0164426094e6c"/>
          <p:cNvPicPr>
            <a:picLocks noChangeAspect="1" noChangeArrowheads="1"/>
          </p:cNvPicPr>
          <p:nvPr/>
        </p:nvPicPr>
        <p:blipFill>
          <a:blip r:embed="rId6" cstate="print"/>
          <a:srcRect/>
          <a:stretch>
            <a:fillRect/>
          </a:stretch>
        </p:blipFill>
        <p:spPr bwMode="auto">
          <a:xfrm>
            <a:off x="4211960" y="4134008"/>
            <a:ext cx="1296144" cy="1959288"/>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3316" y="0"/>
            <a:ext cx="2080412" cy="54868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435600" y="6213475"/>
            <a:ext cx="720725" cy="644525"/>
          </a:xfrm>
          <a:prstGeom prst="rect">
            <a:avLst/>
          </a:prstGeom>
          <a:noFill/>
          <a:ln w="9525">
            <a:noFill/>
            <a:miter lim="800000"/>
            <a:headEnd/>
            <a:tailEnd/>
          </a:ln>
        </p:spPr>
      </p:pic>
      <p:sp>
        <p:nvSpPr>
          <p:cNvPr id="8" name="7 CuadroTexto"/>
          <p:cNvSpPr txBox="1"/>
          <p:nvPr/>
        </p:nvSpPr>
        <p:spPr>
          <a:xfrm>
            <a:off x="1714480" y="714356"/>
            <a:ext cx="6048672" cy="1754326"/>
          </a:xfrm>
          <a:prstGeom prst="rect">
            <a:avLst/>
          </a:prstGeom>
          <a:noFill/>
        </p:spPr>
        <p:txBody>
          <a:bodyPr wrap="square" rtlCol="0">
            <a:spAutoFit/>
          </a:bodyPr>
          <a:lstStyle/>
          <a:p>
            <a:pPr algn="ctr"/>
            <a:r>
              <a:rPr lang="es-MX" sz="5400" b="1" dirty="0" smtClean="0">
                <a:solidFill>
                  <a:srgbClr val="C00000"/>
                </a:solidFill>
              </a:rPr>
              <a:t>Por su atención…</a:t>
            </a:r>
          </a:p>
          <a:p>
            <a:pPr algn="ctr"/>
            <a:endParaRPr lang="es-MX" sz="5400" b="1" dirty="0">
              <a:solidFill>
                <a:srgbClr val="0070C0"/>
              </a:solidFill>
            </a:endParaRPr>
          </a:p>
        </p:txBody>
      </p:sp>
      <p:pic>
        <p:nvPicPr>
          <p:cNvPr id="58370" name="Picture 2" descr="http://ts4.mm.bing.net/images/thumbnail.aspx?q=5042764719260403&amp;id=618c36fe4318955fbd2806da613cdd50"/>
          <p:cNvPicPr>
            <a:picLocks noChangeAspect="1" noChangeArrowheads="1"/>
          </p:cNvPicPr>
          <p:nvPr/>
        </p:nvPicPr>
        <p:blipFill>
          <a:blip r:embed="rId4" cstate="print"/>
          <a:srcRect/>
          <a:stretch>
            <a:fillRect/>
          </a:stretch>
        </p:blipFill>
        <p:spPr bwMode="auto">
          <a:xfrm>
            <a:off x="2195736" y="2303460"/>
            <a:ext cx="4896544" cy="279169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4882327" y="0"/>
            <a:ext cx="4261673" cy="112474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sp>
        <p:nvSpPr>
          <p:cNvPr id="137217" name="Rectangle 1"/>
          <p:cNvSpPr>
            <a:spLocks noChangeArrowheads="1"/>
          </p:cNvSpPr>
          <p:nvPr/>
        </p:nvSpPr>
        <p:spPr bwMode="auto">
          <a:xfrm>
            <a:off x="611560" y="1526595"/>
            <a:ext cx="7920880" cy="2554545"/>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3200" b="1" i="1" u="none" strike="noStrike" cap="none" normalizeH="0" baseline="0" dirty="0" smtClean="0">
              <a:ln>
                <a:noFill/>
              </a:ln>
              <a:solidFill>
                <a:srgbClr val="7030A0"/>
              </a:solidFill>
              <a:effectLst/>
              <a:latin typeface="Aparajita" pitchFamily="34" charset="0"/>
              <a:ea typeface="Times New Roman" pitchFamily="18" charset="0"/>
              <a:cs typeface="Aparajita"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sz="3200" b="1" i="1" u="none" strike="noStrike" cap="none" normalizeH="0" baseline="0" dirty="0" smtClean="0">
                <a:ln>
                  <a:noFill/>
                </a:ln>
                <a:solidFill>
                  <a:schemeClr val="accent6">
                    <a:lumMod val="50000"/>
                  </a:schemeClr>
                </a:solidFill>
                <a:effectLst/>
                <a:latin typeface="Agency FB" pitchFamily="34" charset="0"/>
                <a:ea typeface="Times New Roman" pitchFamily="18" charset="0"/>
                <a:cs typeface="Aparajita" pitchFamily="34" charset="0"/>
              </a:rPr>
              <a:t>“Nunca creí que pudiéramos transformar el mundo, pero creo que todos los días se pueden transformar las cosas”.</a:t>
            </a:r>
            <a:endParaRPr kumimoji="0" lang="es-MX" sz="3200" b="1" i="0" u="none" strike="noStrike" cap="none" normalizeH="0" baseline="0" dirty="0" smtClean="0">
              <a:ln>
                <a:noFill/>
              </a:ln>
              <a:solidFill>
                <a:schemeClr val="accent6">
                  <a:lumMod val="50000"/>
                </a:schemeClr>
              </a:solidFill>
              <a:effectLst/>
              <a:latin typeface="Agency FB" pitchFamily="34" charset="0"/>
              <a:cs typeface="Aparajit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accent6">
                    <a:lumMod val="50000"/>
                  </a:schemeClr>
                </a:solidFill>
                <a:effectLst/>
                <a:latin typeface="Agency FB" pitchFamily="34" charset="0"/>
                <a:ea typeface="Times New Roman" pitchFamily="18" charset="0"/>
                <a:cs typeface="Aparajita" pitchFamily="34" charset="0"/>
                <a:hlinkClick r:id="rId4" tooltip="Frases de Françoise Giroud"/>
              </a:rPr>
              <a:t>Françoise </a:t>
            </a:r>
            <a:r>
              <a:rPr kumimoji="0" lang="es-ES" sz="3200" b="0" i="0" u="none" strike="noStrike" cap="none" normalizeH="0" baseline="0" dirty="0" smtClean="0">
                <a:ln>
                  <a:noFill/>
                </a:ln>
                <a:solidFill>
                  <a:schemeClr val="accent2">
                    <a:lumMod val="75000"/>
                  </a:schemeClr>
                </a:solidFill>
                <a:effectLst/>
                <a:latin typeface="Agency FB" pitchFamily="34" charset="0"/>
                <a:ea typeface="Times New Roman" pitchFamily="18" charset="0"/>
                <a:cs typeface="Aparajita" pitchFamily="34" charset="0"/>
                <a:hlinkClick r:id="rId4" tooltip="Frases de Françoise Giroud"/>
              </a:rPr>
              <a:t>Giroud</a:t>
            </a:r>
            <a:endParaRPr kumimoji="0" lang="es-ES" sz="3200" b="0" i="0" u="none" strike="noStrike" cap="none" normalizeH="0" baseline="0" dirty="0" smtClean="0">
              <a:ln>
                <a:noFill/>
              </a:ln>
              <a:solidFill>
                <a:schemeClr val="accent2">
                  <a:lumMod val="75000"/>
                </a:schemeClr>
              </a:solidFill>
              <a:effectLst/>
              <a:latin typeface="Agency FB" pitchFamily="34" charset="0"/>
              <a:cs typeface="Aparajita" pitchFamily="34" charset="0"/>
            </a:endParaRPr>
          </a:p>
        </p:txBody>
      </p:sp>
      <p:pic>
        <p:nvPicPr>
          <p:cNvPr id="120833" name="Picture 1" descr="C:\Users\gaby\Pictures\el_mundo_en_tus_manos-1024x768-9785391-300x225[1].jpg"/>
          <p:cNvPicPr>
            <a:picLocks noChangeAspect="1" noChangeArrowheads="1"/>
          </p:cNvPicPr>
          <p:nvPr/>
        </p:nvPicPr>
        <p:blipFill>
          <a:blip r:embed="rId5" cstate="print"/>
          <a:srcRect/>
          <a:stretch>
            <a:fillRect/>
          </a:stretch>
        </p:blipFill>
        <p:spPr bwMode="auto">
          <a:xfrm>
            <a:off x="1644856" y="3717033"/>
            <a:ext cx="2112235" cy="15841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246524" y="0"/>
            <a:ext cx="2897476"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7" name="7 CuadroTexto"/>
          <p:cNvSpPr txBox="1">
            <a:spLocks noChangeArrowheads="1"/>
          </p:cNvSpPr>
          <p:nvPr/>
        </p:nvSpPr>
        <p:spPr bwMode="auto">
          <a:xfrm>
            <a:off x="899592" y="980728"/>
            <a:ext cx="7560840" cy="3416320"/>
          </a:xfrm>
          <a:prstGeom prst="rect">
            <a:avLst/>
          </a:prstGeom>
          <a:ln w="76200">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lvl="0">
              <a:buFont typeface="Wingdings" pitchFamily="2" charset="2"/>
              <a:buChar char="q"/>
            </a:pPr>
            <a:endParaRPr lang="es-MX" sz="2400" b="1" dirty="0" smtClean="0">
              <a:solidFill>
                <a:schemeClr val="accent5">
                  <a:lumMod val="50000"/>
                </a:schemeClr>
              </a:solidFill>
            </a:endParaRPr>
          </a:p>
          <a:p>
            <a:pPr lvl="0"/>
            <a:r>
              <a:rPr lang="es-MX" sz="2400" b="1" dirty="0" smtClean="0">
                <a:solidFill>
                  <a:schemeClr val="accent6">
                    <a:lumMod val="50000"/>
                  </a:schemeClr>
                </a:solidFill>
              </a:rPr>
              <a:t>Propósito:</a:t>
            </a:r>
          </a:p>
          <a:p>
            <a:pPr lvl="0" algn="just"/>
            <a:endParaRPr lang="es-MX" sz="2400" b="1" dirty="0" smtClean="0">
              <a:solidFill>
                <a:schemeClr val="accent6">
                  <a:lumMod val="50000"/>
                </a:schemeClr>
              </a:solidFill>
            </a:endParaRPr>
          </a:p>
          <a:p>
            <a:pPr lvl="0" algn="just"/>
            <a:r>
              <a:rPr lang="es-MX" sz="2400" b="1" dirty="0" smtClean="0">
                <a:solidFill>
                  <a:schemeClr val="accent6">
                    <a:lumMod val="50000"/>
                  </a:schemeClr>
                </a:solidFill>
              </a:rPr>
              <a:t>Analizar elementos centrales de los principios pedagógicos del Plan de Estudios, para   identificar desde su función aspectos relevantes  que  favorezcan  el tránsito entre niveles de los estudiantes de Educación Básica en  Jalisco.</a:t>
            </a:r>
          </a:p>
          <a:p>
            <a:pPr lvl="0"/>
            <a:endParaRPr lang="es-MX" sz="2400" b="1" dirty="0" smtClean="0">
              <a:solidFill>
                <a:schemeClr val="accent6">
                  <a:lumMod val="50000"/>
                </a:schemeClr>
              </a:solidFill>
            </a:endParaRPr>
          </a:p>
        </p:txBody>
      </p:sp>
      <p:pic>
        <p:nvPicPr>
          <p:cNvPr id="119809" name="Picture 1" descr="C:\Users\gaby\Pictures\Docentes\curriculum[2].jpg"/>
          <p:cNvPicPr>
            <a:picLocks noChangeAspect="1" noChangeArrowheads="1"/>
          </p:cNvPicPr>
          <p:nvPr/>
        </p:nvPicPr>
        <p:blipFill>
          <a:blip r:embed="rId4" cstate="print"/>
          <a:srcRect/>
          <a:stretch>
            <a:fillRect/>
          </a:stretch>
        </p:blipFill>
        <p:spPr bwMode="auto">
          <a:xfrm>
            <a:off x="6588224" y="4077072"/>
            <a:ext cx="1904229" cy="19931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2" cstate="print"/>
          <a:srcRect/>
          <a:stretch>
            <a:fillRect/>
          </a:stretch>
        </p:blipFill>
        <p:spPr bwMode="auto">
          <a:xfrm>
            <a:off x="6246524" y="0"/>
            <a:ext cx="2897476" cy="764704"/>
          </a:xfrm>
          <a:prstGeom prst="rect">
            <a:avLst/>
          </a:prstGeom>
          <a:noFill/>
          <a:ln w="9525">
            <a:noFill/>
            <a:miter lim="800000"/>
            <a:headEnd/>
            <a:tailEnd/>
          </a:ln>
        </p:spPr>
      </p:pic>
      <p:pic>
        <p:nvPicPr>
          <p:cNvPr id="16388" name="Picture 8"/>
          <p:cNvPicPr>
            <a:picLocks noChangeAspect="1" noChangeArrowheads="1"/>
          </p:cNvPicPr>
          <p:nvPr/>
        </p:nvPicPr>
        <p:blipFill>
          <a:blip r:embed="rId3" cstate="print"/>
          <a:srcRect/>
          <a:stretch>
            <a:fillRect/>
          </a:stretch>
        </p:blipFill>
        <p:spPr bwMode="auto">
          <a:xfrm>
            <a:off x="5508625" y="6213475"/>
            <a:ext cx="720725" cy="644525"/>
          </a:xfrm>
          <a:prstGeom prst="rect">
            <a:avLst/>
          </a:prstGeom>
          <a:noFill/>
          <a:ln w="9525">
            <a:noFill/>
            <a:miter lim="800000"/>
            <a:headEnd/>
            <a:tailEnd/>
          </a:ln>
        </p:spPr>
      </p:pic>
      <p:sp>
        <p:nvSpPr>
          <p:cNvPr id="6" name="2 Marcador de contenido"/>
          <p:cNvSpPr txBox="1">
            <a:spLocks/>
          </p:cNvSpPr>
          <p:nvPr/>
        </p:nvSpPr>
        <p:spPr>
          <a:xfrm>
            <a:off x="611188" y="1358900"/>
            <a:ext cx="8075612" cy="4733925"/>
          </a:xfrm>
          <a:prstGeom prst="rect">
            <a:avLst/>
          </a:prstGeom>
        </p:spPr>
        <p:txBody>
          <a:bodyPr/>
          <a:lstStyle/>
          <a:p>
            <a:pPr algn="just" fontAlgn="auto">
              <a:spcBef>
                <a:spcPts val="0"/>
              </a:spcBef>
              <a:spcAft>
                <a:spcPts val="600"/>
              </a:spcAft>
              <a:buFont typeface="Wingdings 2"/>
              <a:buNone/>
              <a:defRPr/>
            </a:pPr>
            <a:endParaRPr lang="es-MX" sz="2400" b="1" dirty="0">
              <a:solidFill>
                <a:srgbClr val="0070C0"/>
              </a:solidFill>
              <a:latin typeface="+mj-lt"/>
              <a:cs typeface="+mn-cs"/>
            </a:endParaRPr>
          </a:p>
          <a:p>
            <a:pPr marL="342900" indent="-342900" algn="just" fontAlgn="auto">
              <a:spcBef>
                <a:spcPct val="20000"/>
              </a:spcBef>
              <a:spcAft>
                <a:spcPts val="600"/>
              </a:spcAft>
              <a:buFont typeface="Wingdings 2"/>
              <a:buNone/>
              <a:defRPr/>
            </a:pPr>
            <a:endParaRPr lang="es-MX" sz="2400" b="1" dirty="0">
              <a:solidFill>
                <a:srgbClr val="0070C0"/>
              </a:solidFill>
              <a:latin typeface="+mj-lt"/>
              <a:cs typeface="+mn-cs"/>
            </a:endParaRPr>
          </a:p>
        </p:txBody>
      </p:sp>
      <p:pic>
        <p:nvPicPr>
          <p:cNvPr id="134145" name="Picture 1" descr="C:\Users\gaby\Pictures\PROGRAMAS\images[8].jpg"/>
          <p:cNvPicPr>
            <a:picLocks noChangeAspect="1" noChangeArrowheads="1"/>
          </p:cNvPicPr>
          <p:nvPr/>
        </p:nvPicPr>
        <p:blipFill>
          <a:blip r:embed="rId4" cstate="print"/>
          <a:srcRect/>
          <a:stretch>
            <a:fillRect/>
          </a:stretch>
        </p:blipFill>
        <p:spPr bwMode="auto">
          <a:xfrm>
            <a:off x="6012160" y="1844824"/>
            <a:ext cx="2251316" cy="2951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Rectángulo"/>
          <p:cNvSpPr/>
          <p:nvPr/>
        </p:nvSpPr>
        <p:spPr>
          <a:xfrm>
            <a:off x="755576" y="692696"/>
            <a:ext cx="4572000" cy="646331"/>
          </a:xfrm>
          <a:prstGeom prst="rect">
            <a:avLst/>
          </a:prstGeom>
        </p:spPr>
        <p:txBody>
          <a:bodyPr>
            <a:spAutoFit/>
          </a:bodyPr>
          <a:lstStyle/>
          <a:p>
            <a:pPr algn="ctr"/>
            <a:r>
              <a:rPr lang="es-MX" b="1" dirty="0" smtClean="0">
                <a:solidFill>
                  <a:schemeClr val="accent6">
                    <a:lumMod val="50000"/>
                  </a:schemeClr>
                </a:solidFill>
              </a:rPr>
              <a:t>Acuerdo 592</a:t>
            </a:r>
          </a:p>
          <a:p>
            <a:pPr algn="ctr"/>
            <a:r>
              <a:rPr lang="es-MX" b="1" dirty="0" smtClean="0">
                <a:solidFill>
                  <a:schemeClr val="accent6">
                    <a:lumMod val="50000"/>
                  </a:schemeClr>
                </a:solidFill>
              </a:rPr>
              <a:t>1. Gestión educativa</a:t>
            </a:r>
            <a:endParaRPr lang="es-MX" dirty="0" smtClean="0">
              <a:solidFill>
                <a:schemeClr val="accent6">
                  <a:lumMod val="50000"/>
                </a:schemeClr>
              </a:solidFill>
            </a:endParaRPr>
          </a:p>
        </p:txBody>
      </p:sp>
      <p:sp>
        <p:nvSpPr>
          <p:cNvPr id="10" name="9 Rectángulo"/>
          <p:cNvSpPr/>
          <p:nvPr/>
        </p:nvSpPr>
        <p:spPr>
          <a:xfrm>
            <a:off x="683568" y="1628800"/>
            <a:ext cx="4608512" cy="41764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smtClean="0">
                <a:solidFill>
                  <a:srgbClr val="002060"/>
                </a:solidFill>
              </a:rPr>
              <a:t>La RIEB busca recuperar el papel relevante de la escuela pública, para dar respuesta a una sociedad que demanda </a:t>
            </a:r>
            <a:r>
              <a:rPr lang="es-MX" sz="2000" b="1" dirty="0" smtClean="0">
                <a:solidFill>
                  <a:srgbClr val="002060"/>
                </a:solidFill>
              </a:rPr>
              <a:t>ciudadanos competente que enfrenten y superen los desafíos del siglo XXI.</a:t>
            </a:r>
            <a:endParaRPr lang="es-MX" sz="2000" dirty="0" smtClean="0">
              <a:solidFill>
                <a:srgbClr val="002060"/>
              </a:solidFill>
            </a:endParaRPr>
          </a:p>
          <a:p>
            <a:pPr algn="ctr"/>
            <a:r>
              <a:rPr lang="es-MX" sz="2000" dirty="0" smtClean="0">
                <a:solidFill>
                  <a:srgbClr val="002060"/>
                </a:solidFill>
              </a:rPr>
              <a:t>Una escuela que se posicione como el espacio idóneo para la ampliación de oportunidades de aprendizaje, con ambiente  propicios que atienda a la diversidad  y de manera diferenciada, favoreciendo la convivencia armónica, el respeto, la solidaridad, la salud y la seguridad.</a:t>
            </a:r>
            <a:endParaRPr lang="es-MX" sz="2000"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1748</TotalTime>
  <Words>2765</Words>
  <Application>Microsoft Office PowerPoint</Application>
  <PresentationFormat>Presentación en pantalla (4:3)</PresentationFormat>
  <Paragraphs>359</Paragraphs>
  <Slides>69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69</vt:i4>
      </vt:variant>
    </vt:vector>
  </HeadingPairs>
  <TitlesOfParts>
    <vt:vector size="71" baseType="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Educativa</dc:title>
  <dc:subject>RIEB JALISCO</dc:subject>
  <dc:creator>VICTOR MANUEL VILLAFUERTE GRAJEDA;gaby</dc:creator>
  <cp:keywords>RIEB JALISCO</cp:keywords>
  <dc:description>RIEB JALISCO</dc:description>
  <cp:lastModifiedBy>ProfePEPE</cp:lastModifiedBy>
  <cp:revision>232</cp:revision>
  <dcterms:created xsi:type="dcterms:W3CDTF">2012-08-30T18:15:58Z</dcterms:created>
  <dcterms:modified xsi:type="dcterms:W3CDTF">2013-11-12T01:44:56Z</dcterms:modified>
  <cp:category>RIEB JALISCO</cp:category>
  <cp:contentStatus>RIEB JALISCO</cp:contentStatus>
</cp:coreProperties>
</file>